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6" r:id="rId2"/>
  </p:sldMasterIdLst>
  <p:notesMasterIdLst>
    <p:notesMasterId r:id="rId16"/>
  </p:notesMasterIdLst>
  <p:sldIdLst>
    <p:sldId id="391" r:id="rId3"/>
    <p:sldId id="396" r:id="rId4"/>
    <p:sldId id="397" r:id="rId5"/>
    <p:sldId id="394" r:id="rId6"/>
    <p:sldId id="400" r:id="rId7"/>
    <p:sldId id="399" r:id="rId8"/>
    <p:sldId id="402" r:id="rId9"/>
    <p:sldId id="403" r:id="rId10"/>
    <p:sldId id="415" r:id="rId11"/>
    <p:sldId id="413" r:id="rId12"/>
    <p:sldId id="414" r:id="rId13"/>
    <p:sldId id="404" r:id="rId14"/>
    <p:sldId id="39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2" autoAdjust="0"/>
    <p:restoredTop sz="89668" autoAdjust="0"/>
  </p:normalViewPr>
  <p:slideViewPr>
    <p:cSldViewPr>
      <p:cViewPr>
        <p:scale>
          <a:sx n="100" d="100"/>
          <a:sy n="100" d="100"/>
        </p:scale>
        <p:origin x="-194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7.5</c:v>
                </c:pt>
                <c:pt idx="1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B29672-3272-45FD-9984-F154927845BF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BA1E83A-C9D0-414F-8841-4734BA125C18}">
      <dgm:prSet phldrT="[文本]"/>
      <dgm:spPr/>
      <dgm:t>
        <a:bodyPr/>
        <a:lstStyle/>
        <a:p>
          <a:endParaRPr lang="zh-CN" altLang="en-US" dirty="0">
            <a:latin typeface="微软雅黑" pitchFamily="34" charset="-122"/>
            <a:ea typeface="微软雅黑" pitchFamily="34" charset="-122"/>
          </a:endParaRPr>
        </a:p>
      </dgm:t>
    </dgm:pt>
    <dgm:pt modelId="{A3EC6E05-D9C6-4518-BBCC-D881C02C67C5}" type="parTrans" cxnId="{577CF4B0-16FC-4CBE-9386-A6F1D737C745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A36016A1-8BA2-4D4B-82C3-D53A7B513E2F}" type="sibTrans" cxnId="{577CF4B0-16FC-4CBE-9386-A6F1D737C745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23D746B9-F6C6-4F8C-ACFF-0F503E75CA79}">
      <dgm:prSet phldrT="[文本]"/>
      <dgm:spPr/>
      <dgm:t>
        <a:bodyPr/>
        <a:lstStyle/>
        <a:p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我国被境外控制的计算机</a:t>
          </a:r>
          <a:r>
            <a:rPr lang="en-US" altLang="zh-CN" dirty="0" smtClean="0">
              <a:latin typeface="微软雅黑" pitchFamily="34" charset="-122"/>
              <a:ea typeface="微软雅黑" pitchFamily="34" charset="-122"/>
            </a:rPr>
            <a:t>IP</a:t>
          </a:r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地址达 </a:t>
          </a:r>
          <a:r>
            <a:rPr lang="en-US" altLang="zh-CN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rPr>
            <a:t>100</a:t>
          </a:r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多万个</a:t>
          </a:r>
          <a:endParaRPr lang="zh-CN" altLang="en-US" dirty="0">
            <a:latin typeface="微软雅黑" pitchFamily="34" charset="-122"/>
            <a:ea typeface="微软雅黑" pitchFamily="34" charset="-122"/>
          </a:endParaRPr>
        </a:p>
      </dgm:t>
    </dgm:pt>
    <dgm:pt modelId="{B6AA8852-A3E0-4DFC-A58F-670C99F494FD}" type="parTrans" cxnId="{899240DD-72E4-49E0-82DB-AA604E38FC58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F1C53E2B-CBD0-45BC-9852-534DE836353B}" type="sibTrans" cxnId="{899240DD-72E4-49E0-82DB-AA604E38FC58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2CFF9BC5-9199-438C-8225-5A72A786ADFA}">
      <dgm:prSet phldrT="[文本]"/>
      <dgm:spPr/>
      <dgm:t>
        <a:bodyPr/>
        <a:lstStyle/>
        <a:p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被黑客篡改的网站达 </a:t>
          </a:r>
          <a:r>
            <a:rPr lang="en-US" altLang="zh-CN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rPr>
            <a:t>4.2 </a:t>
          </a:r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万个</a:t>
          </a:r>
          <a:endParaRPr lang="zh-CN" altLang="en-US" dirty="0">
            <a:latin typeface="微软雅黑" pitchFamily="34" charset="-122"/>
            <a:ea typeface="微软雅黑" pitchFamily="34" charset="-122"/>
          </a:endParaRPr>
        </a:p>
      </dgm:t>
    </dgm:pt>
    <dgm:pt modelId="{01A0EF0B-15C5-402A-BCA1-D5B454D11D5A}" type="parTrans" cxnId="{98534A07-0439-4CF9-959D-117161A7FF8A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C9802EF9-4231-482A-87A2-C00C14E96851}" type="sibTrans" cxnId="{98534A07-0439-4CF9-959D-117161A7FF8A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A43C9BDD-96B0-4E86-8E73-1633A55303F7}">
      <dgm:prSet phldrT="[文本]"/>
      <dgm:spPr/>
      <dgm:t>
        <a:bodyPr/>
        <a:lstStyle/>
        <a:p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据公安部提供的情况，近</a:t>
          </a:r>
          <a:r>
            <a:rPr lang="en-US" altLang="zh-CN" dirty="0" smtClean="0">
              <a:latin typeface="微软雅黑" pitchFamily="34" charset="-122"/>
              <a:ea typeface="微软雅黑" pitchFamily="34" charset="-122"/>
            </a:rPr>
            <a:t>5</a:t>
          </a:r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年来，我国互联网上传播的病毒数量平均每年增长 </a:t>
          </a:r>
          <a:r>
            <a:rPr lang="en-US" altLang="zh-CN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rPr>
            <a:t>80%</a:t>
          </a:r>
          <a:r>
            <a:rPr lang="en-US" altLang="zh-CN" dirty="0" smtClean="0">
              <a:latin typeface="微软雅黑" pitchFamily="34" charset="-122"/>
              <a:ea typeface="微软雅黑" pitchFamily="34" charset="-122"/>
            </a:rPr>
            <a:t> </a:t>
          </a:r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以上</a:t>
          </a:r>
          <a:endParaRPr lang="zh-CN" altLang="en-US" dirty="0">
            <a:latin typeface="微软雅黑" pitchFamily="34" charset="-122"/>
            <a:ea typeface="微软雅黑" pitchFamily="34" charset="-122"/>
          </a:endParaRPr>
        </a:p>
      </dgm:t>
    </dgm:pt>
    <dgm:pt modelId="{CCE8C96B-DEE6-4838-9288-120F582CD5DB}" type="parTrans" cxnId="{732A3F09-CBD4-4DF8-80BE-846BE00EFD94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7B9699D0-63C9-4BE1-914B-9B260E2B5BD7}" type="sibTrans" cxnId="{732A3F09-CBD4-4DF8-80BE-846BE00EFD94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F2CD24E3-6A86-4595-B50A-D68EBF4423D7}">
      <dgm:prSet phldrT="[文本]"/>
      <dgm:spPr/>
      <dgm:t>
        <a:bodyPr/>
        <a:lstStyle/>
        <a:p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互联网上平均每</a:t>
          </a:r>
          <a:r>
            <a:rPr lang="en-US" altLang="zh-CN" dirty="0" smtClean="0">
              <a:latin typeface="微软雅黑" pitchFamily="34" charset="-122"/>
              <a:ea typeface="微软雅黑" pitchFamily="34" charset="-122"/>
            </a:rPr>
            <a:t>10 </a:t>
          </a:r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台计算机中有 </a:t>
          </a:r>
          <a:r>
            <a:rPr lang="en-US" altLang="zh-CN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rPr>
            <a:t>8</a:t>
          </a:r>
          <a:r>
            <a:rPr lang="en-US" altLang="zh-CN" dirty="0" smtClean="0">
              <a:latin typeface="微软雅黑" pitchFamily="34" charset="-122"/>
              <a:ea typeface="微软雅黑" pitchFamily="34" charset="-122"/>
            </a:rPr>
            <a:t> </a:t>
          </a:r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台受到黑客控制</a:t>
          </a:r>
          <a:endParaRPr lang="zh-CN" altLang="en-US" dirty="0">
            <a:latin typeface="微软雅黑" pitchFamily="34" charset="-122"/>
            <a:ea typeface="微软雅黑" pitchFamily="34" charset="-122"/>
          </a:endParaRPr>
        </a:p>
      </dgm:t>
    </dgm:pt>
    <dgm:pt modelId="{2692841E-6E50-497D-955C-ABF5DD6ECF38}" type="parTrans" cxnId="{2508D6EB-0761-4415-BB8B-053EA8374052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223BFA9B-5568-4D6E-851F-40F034CDECD1}" type="sibTrans" cxnId="{2508D6EB-0761-4415-BB8B-053EA8374052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DDE555E9-0797-45EA-8001-1E7BD32E23AB}">
      <dgm:prSet phldrT="[文本]"/>
      <dgm:spPr/>
      <dgm:t>
        <a:bodyPr/>
        <a:lstStyle/>
        <a:p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公安机关受理的黑客攻击破坏活动相关案件平均每年增长 </a:t>
          </a:r>
          <a:r>
            <a:rPr lang="en-US" altLang="zh-CN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rPr>
            <a:t>110%</a:t>
          </a:r>
          <a:endParaRPr lang="zh-CN" altLang="en-US" b="1" dirty="0">
            <a:solidFill>
              <a:srgbClr val="FF0000"/>
            </a:solidFill>
            <a:latin typeface="微软雅黑" pitchFamily="34" charset="-122"/>
            <a:ea typeface="微软雅黑" pitchFamily="34" charset="-122"/>
          </a:endParaRPr>
        </a:p>
      </dgm:t>
    </dgm:pt>
    <dgm:pt modelId="{CE9B9B07-B8D4-461D-A468-D528B47BF422}" type="parTrans" cxnId="{7E59BDCE-5B53-4B4A-A0B2-CA30ADBA36D1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9904F35C-25B8-4F86-9DC0-3AAFFDAB947E}" type="sibTrans" cxnId="{7E59BDCE-5B53-4B4A-A0B2-CA30ADBA36D1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437E10C1-1DA4-49BE-B8B3-E0B235C209B2}" type="pres">
      <dgm:prSet presAssocID="{33B29672-3272-45FD-9984-F154927845BF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0E35CC8D-F3B7-4840-8CA6-6DDCBE226208}" type="pres">
      <dgm:prSet presAssocID="{BBA1E83A-C9D0-414F-8841-4734BA125C18}" presName="root" presStyleCnt="0">
        <dgm:presLayoutVars>
          <dgm:chMax/>
          <dgm:chPref/>
        </dgm:presLayoutVars>
      </dgm:prSet>
      <dgm:spPr/>
    </dgm:pt>
    <dgm:pt modelId="{A8538456-EB53-4F9C-864E-A28B4C22A293}" type="pres">
      <dgm:prSet presAssocID="{BBA1E83A-C9D0-414F-8841-4734BA125C18}" presName="rootComposite" presStyleCnt="0">
        <dgm:presLayoutVars/>
      </dgm:prSet>
      <dgm:spPr/>
    </dgm:pt>
    <dgm:pt modelId="{9F963F90-ACDD-42E0-9D95-E4401F0447E4}" type="pres">
      <dgm:prSet presAssocID="{BBA1E83A-C9D0-414F-8841-4734BA125C18}" presName="ParentAccent" presStyleLbl="alignNode1" presStyleIdx="0" presStyleCnt="1" custLinFactNeighborX="-46719" custLinFactNeighborY="-87083"/>
      <dgm:spPr/>
    </dgm:pt>
    <dgm:pt modelId="{B061D876-BBF4-4EE9-9526-2074B260FFDC}" type="pres">
      <dgm:prSet presAssocID="{BBA1E83A-C9D0-414F-8841-4734BA125C18}" presName="ParentSmallAccent" presStyleLbl="fgAcc1" presStyleIdx="0" presStyleCnt="1" custLinFactX="-298148" custLinFactNeighborX="-300000" custLinFactNeighborY="13188"/>
      <dgm:spPr/>
    </dgm:pt>
    <dgm:pt modelId="{21C1BC99-0B00-4F40-9679-F862D4D7B5CE}" type="pres">
      <dgm:prSet presAssocID="{BBA1E83A-C9D0-414F-8841-4734BA125C18}" presName="Parent" presStyleLbl="revTx" presStyleIdx="0" presStyleCnt="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A2504CB-4B4C-4BD2-BFF2-69E3F19B5D21}" type="pres">
      <dgm:prSet presAssocID="{BBA1E83A-C9D0-414F-8841-4734BA125C18}" presName="childShape" presStyleCnt="0">
        <dgm:presLayoutVars>
          <dgm:chMax val="0"/>
          <dgm:chPref val="0"/>
        </dgm:presLayoutVars>
      </dgm:prSet>
      <dgm:spPr/>
    </dgm:pt>
    <dgm:pt modelId="{E91C9CB8-911C-47DE-AC3E-3CE880551713}" type="pres">
      <dgm:prSet presAssocID="{23D746B9-F6C6-4F8C-ACFF-0F503E75CA79}" presName="childComposite" presStyleCnt="0">
        <dgm:presLayoutVars>
          <dgm:chMax val="0"/>
          <dgm:chPref val="0"/>
        </dgm:presLayoutVars>
      </dgm:prSet>
      <dgm:spPr/>
    </dgm:pt>
    <dgm:pt modelId="{26B803FA-4A31-4DF7-B9B1-2BBF9E63AF1E}" type="pres">
      <dgm:prSet presAssocID="{23D746B9-F6C6-4F8C-ACFF-0F503E75CA79}" presName="ChildAccent" presStyleLbl="solidFgAcc1" presStyleIdx="0" presStyleCnt="5" custLinFactX="-297388" custLinFactNeighborX="-300000"/>
      <dgm:spPr/>
    </dgm:pt>
    <dgm:pt modelId="{F86AE7DB-79B0-42A4-9642-7948BE551837}" type="pres">
      <dgm:prSet presAssocID="{23D746B9-F6C6-4F8C-ACFF-0F503E75CA79}" presName="Child" presStyleLbl="revTx" presStyleIdx="1" presStyleCnt="6" custLinFactNeighborX="-46036" custLinFactNeighborY="-864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B60FE82-051B-409D-87DB-6C08791013D5}" type="pres">
      <dgm:prSet presAssocID="{2CFF9BC5-9199-438C-8225-5A72A786ADFA}" presName="childComposite" presStyleCnt="0">
        <dgm:presLayoutVars>
          <dgm:chMax val="0"/>
          <dgm:chPref val="0"/>
        </dgm:presLayoutVars>
      </dgm:prSet>
      <dgm:spPr/>
    </dgm:pt>
    <dgm:pt modelId="{30FDC85B-3797-4876-98BD-F0487D47846E}" type="pres">
      <dgm:prSet presAssocID="{2CFF9BC5-9199-438C-8225-5A72A786ADFA}" presName="ChildAccent" presStyleLbl="solidFgAcc1" presStyleIdx="1" presStyleCnt="5" custLinFactX="-297388" custLinFactNeighborX="-300000"/>
      <dgm:spPr/>
    </dgm:pt>
    <dgm:pt modelId="{747E81C5-67B8-4BFB-BE38-B6CFC59DCC2B}" type="pres">
      <dgm:prSet presAssocID="{2CFF9BC5-9199-438C-8225-5A72A786ADFA}" presName="Child" presStyleLbl="revTx" presStyleIdx="2" presStyleCnt="6" custLinFactY="-3841" custLinFactNeighborX="-46816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EA549ED-5AF8-4B29-9236-5A2F5B37A90E}" type="pres">
      <dgm:prSet presAssocID="{A43C9BDD-96B0-4E86-8E73-1633A55303F7}" presName="childComposite" presStyleCnt="0">
        <dgm:presLayoutVars>
          <dgm:chMax val="0"/>
          <dgm:chPref val="0"/>
        </dgm:presLayoutVars>
      </dgm:prSet>
      <dgm:spPr/>
    </dgm:pt>
    <dgm:pt modelId="{FF73056F-0B32-41D8-9829-A675B238F78E}" type="pres">
      <dgm:prSet presAssocID="{A43C9BDD-96B0-4E86-8E73-1633A55303F7}" presName="ChildAccent" presStyleLbl="solidFgAcc1" presStyleIdx="2" presStyleCnt="5" custLinFactX="-297388" custLinFactNeighborX="-300000"/>
      <dgm:spPr/>
    </dgm:pt>
    <dgm:pt modelId="{46854B7B-E957-40B9-AECF-8E99FC944CB9}" type="pres">
      <dgm:prSet presAssocID="{A43C9BDD-96B0-4E86-8E73-1633A55303F7}" presName="Child" presStyleLbl="revTx" presStyleIdx="3" presStyleCnt="6" custLinFactY="-3841" custLinFactNeighborX="-46816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BA5882F-7323-4846-9F06-3BD217AA5D28}" type="pres">
      <dgm:prSet presAssocID="{F2CD24E3-6A86-4595-B50A-D68EBF4423D7}" presName="childComposite" presStyleCnt="0">
        <dgm:presLayoutVars>
          <dgm:chMax val="0"/>
          <dgm:chPref val="0"/>
        </dgm:presLayoutVars>
      </dgm:prSet>
      <dgm:spPr/>
    </dgm:pt>
    <dgm:pt modelId="{A3D8AA30-5EA9-42C7-80A7-AFABF2DE441C}" type="pres">
      <dgm:prSet presAssocID="{F2CD24E3-6A86-4595-B50A-D68EBF4423D7}" presName="ChildAccent" presStyleLbl="solidFgAcc1" presStyleIdx="3" presStyleCnt="5" custLinFactX="-297388" custLinFactNeighborX="-300000"/>
      <dgm:spPr/>
    </dgm:pt>
    <dgm:pt modelId="{3A15311F-1BD5-4736-A9D5-171F933F62A6}" type="pres">
      <dgm:prSet presAssocID="{F2CD24E3-6A86-4595-B50A-D68EBF4423D7}" presName="Child" presStyleLbl="revTx" presStyleIdx="4" presStyleCnt="6" custLinFactY="-3841" custLinFactNeighborX="-46816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7E6D90D-5BDD-4CA6-B514-4017D34FCB20}" type="pres">
      <dgm:prSet presAssocID="{DDE555E9-0797-45EA-8001-1E7BD32E23AB}" presName="childComposite" presStyleCnt="0">
        <dgm:presLayoutVars>
          <dgm:chMax val="0"/>
          <dgm:chPref val="0"/>
        </dgm:presLayoutVars>
      </dgm:prSet>
      <dgm:spPr/>
    </dgm:pt>
    <dgm:pt modelId="{A11FB051-6E3C-42A2-B49D-557EE441649D}" type="pres">
      <dgm:prSet presAssocID="{DDE555E9-0797-45EA-8001-1E7BD32E23AB}" presName="ChildAccent" presStyleLbl="solidFgAcc1" presStyleIdx="4" presStyleCnt="5" custLinFactX="200000" custLinFactY="-642012" custLinFactNeighborX="203385" custLinFactNeighborY="-700000"/>
      <dgm:spPr>
        <a:solidFill>
          <a:schemeClr val="lt1">
            <a:hueOff val="0"/>
            <a:satOff val="0"/>
            <a:lumOff val="0"/>
            <a:alpha val="0"/>
          </a:schemeClr>
        </a:solidFill>
      </dgm:spPr>
    </dgm:pt>
    <dgm:pt modelId="{AA749924-5917-4524-9C73-163E37C989B6}" type="pres">
      <dgm:prSet presAssocID="{DDE555E9-0797-45EA-8001-1E7BD32E23AB}" presName="Child" presStyleLbl="revTx" presStyleIdx="5" presStyleCnt="6" custLinFactY="-3841" custLinFactNeighborX="-46816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77CF4B0-16FC-4CBE-9386-A6F1D737C745}" srcId="{33B29672-3272-45FD-9984-F154927845BF}" destId="{BBA1E83A-C9D0-414F-8841-4734BA125C18}" srcOrd="0" destOrd="0" parTransId="{A3EC6E05-D9C6-4518-BBCC-D881C02C67C5}" sibTransId="{A36016A1-8BA2-4D4B-82C3-D53A7B513E2F}"/>
    <dgm:cxn modelId="{CB2FAD6E-C067-4A76-9437-FAFC71353232}" type="presOf" srcId="{DDE555E9-0797-45EA-8001-1E7BD32E23AB}" destId="{AA749924-5917-4524-9C73-163E37C989B6}" srcOrd="0" destOrd="0" presId="urn:microsoft.com/office/officeart/2008/layout/SquareAccentList"/>
    <dgm:cxn modelId="{722BB64F-DD6A-4427-BB52-DE5E60FD9574}" type="presOf" srcId="{BBA1E83A-C9D0-414F-8841-4734BA125C18}" destId="{21C1BC99-0B00-4F40-9679-F862D4D7B5CE}" srcOrd="0" destOrd="0" presId="urn:microsoft.com/office/officeart/2008/layout/SquareAccentList"/>
    <dgm:cxn modelId="{98534A07-0439-4CF9-959D-117161A7FF8A}" srcId="{BBA1E83A-C9D0-414F-8841-4734BA125C18}" destId="{2CFF9BC5-9199-438C-8225-5A72A786ADFA}" srcOrd="1" destOrd="0" parTransId="{01A0EF0B-15C5-402A-BCA1-D5B454D11D5A}" sibTransId="{C9802EF9-4231-482A-87A2-C00C14E96851}"/>
    <dgm:cxn modelId="{899240DD-72E4-49E0-82DB-AA604E38FC58}" srcId="{BBA1E83A-C9D0-414F-8841-4734BA125C18}" destId="{23D746B9-F6C6-4F8C-ACFF-0F503E75CA79}" srcOrd="0" destOrd="0" parTransId="{B6AA8852-A3E0-4DFC-A58F-670C99F494FD}" sibTransId="{F1C53E2B-CBD0-45BC-9852-534DE836353B}"/>
    <dgm:cxn modelId="{C4469259-BFDF-4D06-A9DA-8FD4B868FF9F}" type="presOf" srcId="{23D746B9-F6C6-4F8C-ACFF-0F503E75CA79}" destId="{F86AE7DB-79B0-42A4-9642-7948BE551837}" srcOrd="0" destOrd="0" presId="urn:microsoft.com/office/officeart/2008/layout/SquareAccentList"/>
    <dgm:cxn modelId="{2508D6EB-0761-4415-BB8B-053EA8374052}" srcId="{BBA1E83A-C9D0-414F-8841-4734BA125C18}" destId="{F2CD24E3-6A86-4595-B50A-D68EBF4423D7}" srcOrd="3" destOrd="0" parTransId="{2692841E-6E50-497D-955C-ABF5DD6ECF38}" sibTransId="{223BFA9B-5568-4D6E-851F-40F034CDECD1}"/>
    <dgm:cxn modelId="{F328A069-9B31-40EC-83E2-94E56B026CD7}" type="presOf" srcId="{F2CD24E3-6A86-4595-B50A-D68EBF4423D7}" destId="{3A15311F-1BD5-4736-A9D5-171F933F62A6}" srcOrd="0" destOrd="0" presId="urn:microsoft.com/office/officeart/2008/layout/SquareAccentList"/>
    <dgm:cxn modelId="{B21E16FC-7262-4C54-BF71-2E4A012E780A}" type="presOf" srcId="{2CFF9BC5-9199-438C-8225-5A72A786ADFA}" destId="{747E81C5-67B8-4BFB-BE38-B6CFC59DCC2B}" srcOrd="0" destOrd="0" presId="urn:microsoft.com/office/officeart/2008/layout/SquareAccentList"/>
    <dgm:cxn modelId="{A8A94819-155B-4F19-81D2-C40861F099B5}" type="presOf" srcId="{A43C9BDD-96B0-4E86-8E73-1633A55303F7}" destId="{46854B7B-E957-40B9-AECF-8E99FC944CB9}" srcOrd="0" destOrd="0" presId="urn:microsoft.com/office/officeart/2008/layout/SquareAccentList"/>
    <dgm:cxn modelId="{402876EA-358E-4705-8EAB-FAEFD8B5DD83}" type="presOf" srcId="{33B29672-3272-45FD-9984-F154927845BF}" destId="{437E10C1-1DA4-49BE-B8B3-E0B235C209B2}" srcOrd="0" destOrd="0" presId="urn:microsoft.com/office/officeart/2008/layout/SquareAccentList"/>
    <dgm:cxn modelId="{732A3F09-CBD4-4DF8-80BE-846BE00EFD94}" srcId="{BBA1E83A-C9D0-414F-8841-4734BA125C18}" destId="{A43C9BDD-96B0-4E86-8E73-1633A55303F7}" srcOrd="2" destOrd="0" parTransId="{CCE8C96B-DEE6-4838-9288-120F582CD5DB}" sibTransId="{7B9699D0-63C9-4BE1-914B-9B260E2B5BD7}"/>
    <dgm:cxn modelId="{7E59BDCE-5B53-4B4A-A0B2-CA30ADBA36D1}" srcId="{BBA1E83A-C9D0-414F-8841-4734BA125C18}" destId="{DDE555E9-0797-45EA-8001-1E7BD32E23AB}" srcOrd="4" destOrd="0" parTransId="{CE9B9B07-B8D4-461D-A468-D528B47BF422}" sibTransId="{9904F35C-25B8-4F86-9DC0-3AAFFDAB947E}"/>
    <dgm:cxn modelId="{35C04475-47B7-4EBB-9E60-B963A13AB4B8}" type="presParOf" srcId="{437E10C1-1DA4-49BE-B8B3-E0B235C209B2}" destId="{0E35CC8D-F3B7-4840-8CA6-6DDCBE226208}" srcOrd="0" destOrd="0" presId="urn:microsoft.com/office/officeart/2008/layout/SquareAccentList"/>
    <dgm:cxn modelId="{613D70CA-A6DB-45F5-BA02-41BD381068FE}" type="presParOf" srcId="{0E35CC8D-F3B7-4840-8CA6-6DDCBE226208}" destId="{A8538456-EB53-4F9C-864E-A28B4C22A293}" srcOrd="0" destOrd="0" presId="urn:microsoft.com/office/officeart/2008/layout/SquareAccentList"/>
    <dgm:cxn modelId="{03973FCF-1B8C-41FB-AD9A-6C02729220B0}" type="presParOf" srcId="{A8538456-EB53-4F9C-864E-A28B4C22A293}" destId="{9F963F90-ACDD-42E0-9D95-E4401F0447E4}" srcOrd="0" destOrd="0" presId="urn:microsoft.com/office/officeart/2008/layout/SquareAccentList"/>
    <dgm:cxn modelId="{4F8E13E7-231A-4020-8AC2-EADB3607944E}" type="presParOf" srcId="{A8538456-EB53-4F9C-864E-A28B4C22A293}" destId="{B061D876-BBF4-4EE9-9526-2074B260FFDC}" srcOrd="1" destOrd="0" presId="urn:microsoft.com/office/officeart/2008/layout/SquareAccentList"/>
    <dgm:cxn modelId="{4F78D9F9-3D99-4E58-AC76-ECE18738B089}" type="presParOf" srcId="{A8538456-EB53-4F9C-864E-A28B4C22A293}" destId="{21C1BC99-0B00-4F40-9679-F862D4D7B5CE}" srcOrd="2" destOrd="0" presId="urn:microsoft.com/office/officeart/2008/layout/SquareAccentList"/>
    <dgm:cxn modelId="{96C1548F-175D-44FF-9671-58F5CA06ABD4}" type="presParOf" srcId="{0E35CC8D-F3B7-4840-8CA6-6DDCBE226208}" destId="{DA2504CB-4B4C-4BD2-BFF2-69E3F19B5D21}" srcOrd="1" destOrd="0" presId="urn:microsoft.com/office/officeart/2008/layout/SquareAccentList"/>
    <dgm:cxn modelId="{1951495B-E29A-4D39-B3A1-FB45318781BC}" type="presParOf" srcId="{DA2504CB-4B4C-4BD2-BFF2-69E3F19B5D21}" destId="{E91C9CB8-911C-47DE-AC3E-3CE880551713}" srcOrd="0" destOrd="0" presId="urn:microsoft.com/office/officeart/2008/layout/SquareAccentList"/>
    <dgm:cxn modelId="{373238F3-2026-450A-A43B-196641DACD51}" type="presParOf" srcId="{E91C9CB8-911C-47DE-AC3E-3CE880551713}" destId="{26B803FA-4A31-4DF7-B9B1-2BBF9E63AF1E}" srcOrd="0" destOrd="0" presId="urn:microsoft.com/office/officeart/2008/layout/SquareAccentList"/>
    <dgm:cxn modelId="{1995D0A0-1139-4086-B81D-61A0D11F151E}" type="presParOf" srcId="{E91C9CB8-911C-47DE-AC3E-3CE880551713}" destId="{F86AE7DB-79B0-42A4-9642-7948BE551837}" srcOrd="1" destOrd="0" presId="urn:microsoft.com/office/officeart/2008/layout/SquareAccentList"/>
    <dgm:cxn modelId="{26E2927E-7208-4A5B-94ED-6242490D9DF8}" type="presParOf" srcId="{DA2504CB-4B4C-4BD2-BFF2-69E3F19B5D21}" destId="{7B60FE82-051B-409D-87DB-6C08791013D5}" srcOrd="1" destOrd="0" presId="urn:microsoft.com/office/officeart/2008/layout/SquareAccentList"/>
    <dgm:cxn modelId="{A4762F61-0999-4478-8DF2-89E571F2879C}" type="presParOf" srcId="{7B60FE82-051B-409D-87DB-6C08791013D5}" destId="{30FDC85B-3797-4876-98BD-F0487D47846E}" srcOrd="0" destOrd="0" presId="urn:microsoft.com/office/officeart/2008/layout/SquareAccentList"/>
    <dgm:cxn modelId="{82DAFA2B-4F4C-4713-ABEF-D2E7D4A0B218}" type="presParOf" srcId="{7B60FE82-051B-409D-87DB-6C08791013D5}" destId="{747E81C5-67B8-4BFB-BE38-B6CFC59DCC2B}" srcOrd="1" destOrd="0" presId="urn:microsoft.com/office/officeart/2008/layout/SquareAccentList"/>
    <dgm:cxn modelId="{B19F126A-9553-49DB-8E0B-A0B65E6B8AB1}" type="presParOf" srcId="{DA2504CB-4B4C-4BD2-BFF2-69E3F19B5D21}" destId="{CEA549ED-5AF8-4B29-9236-5A2F5B37A90E}" srcOrd="2" destOrd="0" presId="urn:microsoft.com/office/officeart/2008/layout/SquareAccentList"/>
    <dgm:cxn modelId="{0E4A2742-B353-4810-A4FF-C1D09700BC69}" type="presParOf" srcId="{CEA549ED-5AF8-4B29-9236-5A2F5B37A90E}" destId="{FF73056F-0B32-41D8-9829-A675B238F78E}" srcOrd="0" destOrd="0" presId="urn:microsoft.com/office/officeart/2008/layout/SquareAccentList"/>
    <dgm:cxn modelId="{FE7E901A-C1D6-48CC-BCCB-5307F8C6146D}" type="presParOf" srcId="{CEA549ED-5AF8-4B29-9236-5A2F5B37A90E}" destId="{46854B7B-E957-40B9-AECF-8E99FC944CB9}" srcOrd="1" destOrd="0" presId="urn:microsoft.com/office/officeart/2008/layout/SquareAccentList"/>
    <dgm:cxn modelId="{221ED12A-2AEF-493E-8353-ADFABB886864}" type="presParOf" srcId="{DA2504CB-4B4C-4BD2-BFF2-69E3F19B5D21}" destId="{FBA5882F-7323-4846-9F06-3BD217AA5D28}" srcOrd="3" destOrd="0" presId="urn:microsoft.com/office/officeart/2008/layout/SquareAccentList"/>
    <dgm:cxn modelId="{F59444AD-A9A2-4655-9F5B-DCA1824D62EC}" type="presParOf" srcId="{FBA5882F-7323-4846-9F06-3BD217AA5D28}" destId="{A3D8AA30-5EA9-42C7-80A7-AFABF2DE441C}" srcOrd="0" destOrd="0" presId="urn:microsoft.com/office/officeart/2008/layout/SquareAccentList"/>
    <dgm:cxn modelId="{C050A2E0-C835-408F-A803-1FB59099D7AA}" type="presParOf" srcId="{FBA5882F-7323-4846-9F06-3BD217AA5D28}" destId="{3A15311F-1BD5-4736-A9D5-171F933F62A6}" srcOrd="1" destOrd="0" presId="urn:microsoft.com/office/officeart/2008/layout/SquareAccentList"/>
    <dgm:cxn modelId="{8965559A-CCA1-48BF-9F52-67C6A4DE2A92}" type="presParOf" srcId="{DA2504CB-4B4C-4BD2-BFF2-69E3F19B5D21}" destId="{17E6D90D-5BDD-4CA6-B514-4017D34FCB20}" srcOrd="4" destOrd="0" presId="urn:microsoft.com/office/officeart/2008/layout/SquareAccentList"/>
    <dgm:cxn modelId="{87D7DFD8-9B29-4C9B-96CC-EE3EF325F58B}" type="presParOf" srcId="{17E6D90D-5BDD-4CA6-B514-4017D34FCB20}" destId="{A11FB051-6E3C-42A2-B49D-557EE441649D}" srcOrd="0" destOrd="0" presId="urn:microsoft.com/office/officeart/2008/layout/SquareAccentList"/>
    <dgm:cxn modelId="{FD740041-F37F-4AC5-9F97-E67306D1C658}" type="presParOf" srcId="{17E6D90D-5BDD-4CA6-B514-4017D34FCB20}" destId="{AA749924-5917-4524-9C73-163E37C989B6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63F90-ACDD-42E0-9D95-E4401F0447E4}">
      <dsp:nvSpPr>
        <dsp:cNvPr id="0" name=""/>
        <dsp:cNvSpPr/>
      </dsp:nvSpPr>
      <dsp:spPr>
        <a:xfrm>
          <a:off x="72025" y="462134"/>
          <a:ext cx="4243930" cy="4992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1D876-BBF4-4EE9-9526-2074B260FFDC}">
      <dsp:nvSpPr>
        <dsp:cNvPr id="0" name=""/>
        <dsp:cNvSpPr/>
      </dsp:nvSpPr>
      <dsp:spPr>
        <a:xfrm>
          <a:off x="189874" y="1125555"/>
          <a:ext cx="311774" cy="3117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C1BC99-0B00-4F40-9679-F862D4D7B5CE}">
      <dsp:nvSpPr>
        <dsp:cNvPr id="0" name=""/>
        <dsp:cNvSpPr/>
      </dsp:nvSpPr>
      <dsp:spPr>
        <a:xfrm>
          <a:off x="2054747" y="0"/>
          <a:ext cx="4243930" cy="896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9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2054747" y="0"/>
        <a:ext cx="4243930" cy="896927"/>
      </dsp:txXfrm>
    </dsp:sp>
    <dsp:sp modelId="{26B803FA-4A31-4DF7-B9B1-2BBF9E63AF1E}">
      <dsp:nvSpPr>
        <dsp:cNvPr id="0" name=""/>
        <dsp:cNvSpPr/>
      </dsp:nvSpPr>
      <dsp:spPr>
        <a:xfrm>
          <a:off x="192290" y="1811175"/>
          <a:ext cx="311766" cy="3117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AE7DB-79B0-42A4-9642-7948BE551837}">
      <dsp:nvSpPr>
        <dsp:cNvPr id="0" name=""/>
        <dsp:cNvSpPr/>
      </dsp:nvSpPr>
      <dsp:spPr>
        <a:xfrm>
          <a:off x="534848" y="975480"/>
          <a:ext cx="3946855" cy="726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kern="1200" dirty="0" smtClean="0">
              <a:latin typeface="微软雅黑" pitchFamily="34" charset="-122"/>
              <a:ea typeface="微软雅黑" pitchFamily="34" charset="-122"/>
            </a:rPr>
            <a:t>我国被境外控制的计算机</a:t>
          </a:r>
          <a:r>
            <a:rPr lang="en-US" altLang="zh-CN" sz="1300" kern="1200" dirty="0" smtClean="0">
              <a:latin typeface="微软雅黑" pitchFamily="34" charset="-122"/>
              <a:ea typeface="微软雅黑" pitchFamily="34" charset="-122"/>
            </a:rPr>
            <a:t>IP</a:t>
          </a:r>
          <a:r>
            <a:rPr lang="zh-CN" altLang="en-US" sz="1300" kern="1200" dirty="0" smtClean="0">
              <a:latin typeface="微软雅黑" pitchFamily="34" charset="-122"/>
              <a:ea typeface="微软雅黑" pitchFamily="34" charset="-122"/>
            </a:rPr>
            <a:t>地址达 </a:t>
          </a:r>
          <a:r>
            <a:rPr lang="en-US" altLang="zh-CN" sz="1300" b="1" kern="12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rPr>
            <a:t>100</a:t>
          </a:r>
          <a:r>
            <a:rPr lang="zh-CN" altLang="en-US" sz="1300" kern="1200" dirty="0" smtClean="0">
              <a:latin typeface="微软雅黑" pitchFamily="34" charset="-122"/>
              <a:ea typeface="微软雅黑" pitchFamily="34" charset="-122"/>
            </a:rPr>
            <a:t>多万个</a:t>
          </a:r>
          <a:endParaRPr lang="zh-CN" altLang="en-US" sz="13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534848" y="975480"/>
        <a:ext cx="3946855" cy="726729"/>
      </dsp:txXfrm>
    </dsp:sp>
    <dsp:sp modelId="{30FDC85B-3797-4876-98BD-F0487D47846E}">
      <dsp:nvSpPr>
        <dsp:cNvPr id="0" name=""/>
        <dsp:cNvSpPr/>
      </dsp:nvSpPr>
      <dsp:spPr>
        <a:xfrm>
          <a:off x="192290" y="2537904"/>
          <a:ext cx="311766" cy="3117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E81C5-67B8-4BFB-BE38-B6CFC59DCC2B}">
      <dsp:nvSpPr>
        <dsp:cNvPr id="0" name=""/>
        <dsp:cNvSpPr/>
      </dsp:nvSpPr>
      <dsp:spPr>
        <a:xfrm>
          <a:off x="504062" y="1575780"/>
          <a:ext cx="3946855" cy="726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kern="1200" dirty="0" smtClean="0">
              <a:latin typeface="微软雅黑" pitchFamily="34" charset="-122"/>
              <a:ea typeface="微软雅黑" pitchFamily="34" charset="-122"/>
            </a:rPr>
            <a:t>被黑客篡改的网站达 </a:t>
          </a:r>
          <a:r>
            <a:rPr lang="en-US" altLang="zh-CN" sz="1300" b="1" kern="12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rPr>
            <a:t>4.2 </a:t>
          </a:r>
          <a:r>
            <a:rPr lang="zh-CN" altLang="en-US" sz="1300" kern="1200" dirty="0" smtClean="0">
              <a:latin typeface="微软雅黑" pitchFamily="34" charset="-122"/>
              <a:ea typeface="微软雅黑" pitchFamily="34" charset="-122"/>
            </a:rPr>
            <a:t>万个</a:t>
          </a:r>
          <a:endParaRPr lang="zh-CN" altLang="en-US" sz="13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504062" y="1575780"/>
        <a:ext cx="3946855" cy="726729"/>
      </dsp:txXfrm>
    </dsp:sp>
    <dsp:sp modelId="{FF73056F-0B32-41D8-9829-A675B238F78E}">
      <dsp:nvSpPr>
        <dsp:cNvPr id="0" name=""/>
        <dsp:cNvSpPr/>
      </dsp:nvSpPr>
      <dsp:spPr>
        <a:xfrm>
          <a:off x="192290" y="3264633"/>
          <a:ext cx="311766" cy="3117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854B7B-E957-40B9-AECF-8E99FC944CB9}">
      <dsp:nvSpPr>
        <dsp:cNvPr id="0" name=""/>
        <dsp:cNvSpPr/>
      </dsp:nvSpPr>
      <dsp:spPr>
        <a:xfrm>
          <a:off x="504062" y="2302509"/>
          <a:ext cx="3946855" cy="726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kern="1200" dirty="0" smtClean="0">
              <a:latin typeface="微软雅黑" pitchFamily="34" charset="-122"/>
              <a:ea typeface="微软雅黑" pitchFamily="34" charset="-122"/>
            </a:rPr>
            <a:t>据公安部提供的情况，近</a:t>
          </a:r>
          <a:r>
            <a:rPr lang="en-US" altLang="zh-CN" sz="1300" kern="1200" dirty="0" smtClean="0">
              <a:latin typeface="微软雅黑" pitchFamily="34" charset="-122"/>
              <a:ea typeface="微软雅黑" pitchFamily="34" charset="-122"/>
            </a:rPr>
            <a:t>5</a:t>
          </a:r>
          <a:r>
            <a:rPr lang="zh-CN" altLang="en-US" sz="1300" kern="1200" dirty="0" smtClean="0">
              <a:latin typeface="微软雅黑" pitchFamily="34" charset="-122"/>
              <a:ea typeface="微软雅黑" pitchFamily="34" charset="-122"/>
            </a:rPr>
            <a:t>年来，我国互联网上传播的病毒数量平均每年增长 </a:t>
          </a:r>
          <a:r>
            <a:rPr lang="en-US" altLang="zh-CN" sz="1300" b="1" kern="12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rPr>
            <a:t>80%</a:t>
          </a:r>
          <a:r>
            <a:rPr lang="en-US" altLang="zh-CN" sz="1300" kern="1200" dirty="0" smtClean="0">
              <a:latin typeface="微软雅黑" pitchFamily="34" charset="-122"/>
              <a:ea typeface="微软雅黑" pitchFamily="34" charset="-122"/>
            </a:rPr>
            <a:t> </a:t>
          </a:r>
          <a:r>
            <a:rPr lang="zh-CN" altLang="en-US" sz="1300" kern="1200" dirty="0" smtClean="0">
              <a:latin typeface="微软雅黑" pitchFamily="34" charset="-122"/>
              <a:ea typeface="微软雅黑" pitchFamily="34" charset="-122"/>
            </a:rPr>
            <a:t>以上</a:t>
          </a:r>
          <a:endParaRPr lang="zh-CN" altLang="en-US" sz="13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504062" y="2302509"/>
        <a:ext cx="3946855" cy="726729"/>
      </dsp:txXfrm>
    </dsp:sp>
    <dsp:sp modelId="{A3D8AA30-5EA9-42C7-80A7-AFABF2DE441C}">
      <dsp:nvSpPr>
        <dsp:cNvPr id="0" name=""/>
        <dsp:cNvSpPr/>
      </dsp:nvSpPr>
      <dsp:spPr>
        <a:xfrm>
          <a:off x="192290" y="3991362"/>
          <a:ext cx="311766" cy="3117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15311F-1BD5-4736-A9D5-171F933F62A6}">
      <dsp:nvSpPr>
        <dsp:cNvPr id="0" name=""/>
        <dsp:cNvSpPr/>
      </dsp:nvSpPr>
      <dsp:spPr>
        <a:xfrm>
          <a:off x="504062" y="3029238"/>
          <a:ext cx="3946855" cy="726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kern="1200" dirty="0" smtClean="0">
              <a:latin typeface="微软雅黑" pitchFamily="34" charset="-122"/>
              <a:ea typeface="微软雅黑" pitchFamily="34" charset="-122"/>
            </a:rPr>
            <a:t>互联网上平均每</a:t>
          </a:r>
          <a:r>
            <a:rPr lang="en-US" altLang="zh-CN" sz="1300" kern="1200" dirty="0" smtClean="0">
              <a:latin typeface="微软雅黑" pitchFamily="34" charset="-122"/>
              <a:ea typeface="微软雅黑" pitchFamily="34" charset="-122"/>
            </a:rPr>
            <a:t>10 </a:t>
          </a:r>
          <a:r>
            <a:rPr lang="zh-CN" altLang="en-US" sz="1300" kern="1200" dirty="0" smtClean="0">
              <a:latin typeface="微软雅黑" pitchFamily="34" charset="-122"/>
              <a:ea typeface="微软雅黑" pitchFamily="34" charset="-122"/>
            </a:rPr>
            <a:t>台计算机中有 </a:t>
          </a:r>
          <a:r>
            <a:rPr lang="en-US" altLang="zh-CN" sz="1300" b="1" kern="12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rPr>
            <a:t>8</a:t>
          </a:r>
          <a:r>
            <a:rPr lang="en-US" altLang="zh-CN" sz="1300" kern="1200" dirty="0" smtClean="0">
              <a:latin typeface="微软雅黑" pitchFamily="34" charset="-122"/>
              <a:ea typeface="微软雅黑" pitchFamily="34" charset="-122"/>
            </a:rPr>
            <a:t> </a:t>
          </a:r>
          <a:r>
            <a:rPr lang="zh-CN" altLang="en-US" sz="1300" kern="1200" dirty="0" smtClean="0">
              <a:latin typeface="微软雅黑" pitchFamily="34" charset="-122"/>
              <a:ea typeface="微软雅黑" pitchFamily="34" charset="-122"/>
            </a:rPr>
            <a:t>台受到黑客控制</a:t>
          </a:r>
          <a:endParaRPr lang="zh-CN" altLang="en-US" sz="13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504062" y="3029238"/>
        <a:ext cx="3946855" cy="726729"/>
      </dsp:txXfrm>
    </dsp:sp>
    <dsp:sp modelId="{A11FB051-6E3C-42A2-B49D-557EE441649D}">
      <dsp:nvSpPr>
        <dsp:cNvPr id="0" name=""/>
        <dsp:cNvSpPr/>
      </dsp:nvSpPr>
      <dsp:spPr>
        <a:xfrm>
          <a:off x="3312367" y="534144"/>
          <a:ext cx="311766" cy="311766"/>
        </a:xfrm>
        <a:prstGeom prst="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749924-5917-4524-9C73-163E37C989B6}">
      <dsp:nvSpPr>
        <dsp:cNvPr id="0" name=""/>
        <dsp:cNvSpPr/>
      </dsp:nvSpPr>
      <dsp:spPr>
        <a:xfrm>
          <a:off x="504062" y="3755968"/>
          <a:ext cx="3946855" cy="726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kern="1200" dirty="0" smtClean="0">
              <a:latin typeface="微软雅黑" pitchFamily="34" charset="-122"/>
              <a:ea typeface="微软雅黑" pitchFamily="34" charset="-122"/>
            </a:rPr>
            <a:t>公安机关受理的黑客攻击破坏活动相关案件平均每年增长 </a:t>
          </a:r>
          <a:r>
            <a:rPr lang="en-US" altLang="zh-CN" sz="1300" b="1" kern="12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rPr>
            <a:t>110%</a:t>
          </a:r>
          <a:endParaRPr lang="zh-CN" altLang="en-US" sz="1300" b="1" kern="1200" dirty="0">
            <a:solidFill>
              <a:srgbClr val="FF0000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504062" y="3755968"/>
        <a:ext cx="3946855" cy="7267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4524F-5C8C-4CF8-964C-68B44E826F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00F3E-42E3-47B8-AD52-3484E0D8A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低龄化：</a:t>
            </a:r>
            <a:r>
              <a:rPr lang="zh-CN" altLang="en-US" baseline="0" dirty="0" smtClean="0"/>
              <a:t>近一年的</a:t>
            </a:r>
            <a:r>
              <a:rPr lang="en-US" altLang="zh-CN" baseline="0" dirty="0" smtClean="0"/>
              <a:t>6</a:t>
            </a:r>
            <a:r>
              <a:rPr lang="zh-CN" altLang="en-US" baseline="0" dirty="0" smtClean="0"/>
              <a:t>个案件，核心成员平均年龄</a:t>
            </a:r>
            <a:r>
              <a:rPr lang="en-US" altLang="zh-CN" baseline="0" dirty="0" smtClean="0"/>
              <a:t>23</a:t>
            </a:r>
            <a:r>
              <a:rPr lang="zh-CN" altLang="en-US" baseline="0" dirty="0" smtClean="0"/>
              <a:t>岁</a:t>
            </a:r>
            <a:endParaRPr lang="en-US" altLang="zh-CN" baseline="0" dirty="0" smtClean="0"/>
          </a:p>
          <a:p>
            <a:r>
              <a:rPr lang="zh-CN" altLang="en-US" baseline="0" dirty="0" smtClean="0"/>
              <a:t>分布式：平均分布城市为</a:t>
            </a:r>
            <a:r>
              <a:rPr lang="en-US" altLang="zh-CN" baseline="0" dirty="0" smtClean="0"/>
              <a:t>9</a:t>
            </a:r>
            <a:r>
              <a:rPr lang="zh-CN" altLang="en-US" baseline="0" dirty="0" smtClean="0"/>
              <a:t>个，这还只是有明确法律承认的证据前提下</a:t>
            </a:r>
            <a:endParaRPr lang="en-US" altLang="zh-CN" baseline="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00F3E-42E3-47B8-AD52-3484E0D8A9E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38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11</a:t>
            </a:r>
            <a:r>
              <a:rPr lang="zh-CN" altLang="en-US" dirty="0" smtClean="0"/>
              <a:t>年统计到的核心团伙数量达到</a:t>
            </a:r>
            <a:r>
              <a:rPr lang="en-US" altLang="zh-CN" dirty="0" smtClean="0"/>
              <a:t>9</a:t>
            </a:r>
            <a:r>
              <a:rPr lang="zh-CN" altLang="en-US" dirty="0" smtClean="0"/>
              <a:t>个，</a:t>
            </a:r>
            <a:r>
              <a:rPr lang="en-US" altLang="zh-CN" dirty="0" smtClean="0"/>
              <a:t>14</a:t>
            </a:r>
            <a:r>
              <a:rPr lang="zh-CN" altLang="en-US" dirty="0" smtClean="0"/>
              <a:t>年下降到</a:t>
            </a:r>
            <a:r>
              <a:rPr lang="en-US" altLang="zh-CN" dirty="0" smtClean="0"/>
              <a:t>1</a:t>
            </a:r>
            <a:r>
              <a:rPr lang="zh-CN" altLang="en-US" dirty="0" smtClean="0"/>
              <a:t>个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00F3E-42E3-47B8-AD52-3484E0D8A9E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69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输入一个验证码</a:t>
            </a:r>
            <a:r>
              <a:rPr lang="en-US" altLang="zh-CN" dirty="0" smtClean="0"/>
              <a:t>0.002</a:t>
            </a:r>
            <a:r>
              <a:rPr lang="zh-CN" altLang="en-US" dirty="0" smtClean="0"/>
              <a:t>元，成手一天输入</a:t>
            </a:r>
            <a:r>
              <a:rPr lang="en-US" altLang="zh-CN" dirty="0" smtClean="0"/>
              <a:t>2W</a:t>
            </a:r>
            <a:r>
              <a:rPr lang="zh-CN" altLang="en-US" dirty="0" smtClean="0"/>
              <a:t>个验证码，一天收入</a:t>
            </a:r>
            <a:r>
              <a:rPr lang="en-US" altLang="zh-CN" dirty="0" smtClean="0"/>
              <a:t>40</a:t>
            </a:r>
            <a:r>
              <a:rPr lang="zh-CN" altLang="en-US" dirty="0" smtClean="0"/>
              <a:t>元，一个月</a:t>
            </a:r>
            <a:r>
              <a:rPr lang="en-US" altLang="zh-CN" dirty="0" smtClean="0"/>
              <a:t>1200</a:t>
            </a:r>
            <a:r>
              <a:rPr lang="zh-CN" altLang="en-US" dirty="0" smtClean="0"/>
              <a:t>元</a:t>
            </a:r>
            <a:endParaRPr lang="en-US" altLang="zh-CN" dirty="0" smtClean="0"/>
          </a:p>
          <a:p>
            <a:r>
              <a:rPr lang="zh-CN" altLang="en-US" dirty="0" smtClean="0"/>
              <a:t>从业人数超过</a:t>
            </a:r>
            <a:r>
              <a:rPr lang="en-US" altLang="zh-CN" dirty="0" smtClean="0"/>
              <a:t>10W</a:t>
            </a:r>
            <a:r>
              <a:rPr lang="zh-CN" altLang="en-US" dirty="0" smtClean="0"/>
              <a:t>人</a:t>
            </a:r>
            <a:endParaRPr lang="en-US" altLang="zh-CN" dirty="0" smtClean="0"/>
          </a:p>
          <a:p>
            <a:r>
              <a:rPr lang="zh-CN" altLang="en-US" dirty="0" smtClean="0"/>
              <a:t>向国外输送劳动力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00F3E-42E3-47B8-AD52-3484E0D8A9E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71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00F3E-42E3-47B8-AD52-3484E0D8A9E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95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制作：</a:t>
            </a:r>
            <a:r>
              <a:rPr lang="en-US" altLang="zh-CN" dirty="0" err="1" smtClean="0"/>
              <a:t>heimao</a:t>
            </a:r>
            <a:r>
              <a:rPr lang="zh-CN" altLang="en-US" dirty="0" smtClean="0"/>
              <a:t>、</a:t>
            </a:r>
            <a:r>
              <a:rPr lang="en-US" altLang="zh-CN" dirty="0" smtClean="0"/>
              <a:t>knight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00F3E-42E3-47B8-AD52-3484E0D8A9E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18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202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ctrTitle" hasCustomPrompt="1"/>
          </p:nvPr>
        </p:nvSpPr>
        <p:spPr>
          <a:xfrm>
            <a:off x="1" y="2708920"/>
            <a:ext cx="9143997" cy="504056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>
              <a:lnSpc>
                <a:spcPts val="2600"/>
              </a:lnSpc>
            </a:pPr>
            <a:r>
              <a:rPr lang="zh-CN" altLang="en-US" sz="4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电脑管家</a:t>
            </a:r>
            <a:r>
              <a:rPr lang="en-US" altLang="zh-CN" sz="4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4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模版 </a:t>
            </a:r>
            <a:r>
              <a:rPr lang="en-US" altLang="zh-CN" sz="4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endParaRPr lang="zh-CN" altLang="en-US" sz="4000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" y="3356992"/>
            <a:ext cx="9143997" cy="40689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6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>
              <a:lnSpc>
                <a:spcPts val="26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桌面安全产品部 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Wubo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  </a:t>
            </a:r>
          </a:p>
        </p:txBody>
      </p:sp>
      <p:sp>
        <p:nvSpPr>
          <p:cNvPr id="20" name="文本占位符 2"/>
          <p:cNvSpPr>
            <a:spLocks noGrp="1"/>
          </p:cNvSpPr>
          <p:nvPr>
            <p:ph type="body" idx="12" hasCustomPrompt="1"/>
          </p:nvPr>
        </p:nvSpPr>
        <p:spPr>
          <a:xfrm>
            <a:off x="0" y="6123508"/>
            <a:ext cx="9144000" cy="40183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2014.07.09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7416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 hasCustomPrompt="1"/>
          </p:nvPr>
        </p:nvSpPr>
        <p:spPr>
          <a:xfrm>
            <a:off x="1" y="3055464"/>
            <a:ext cx="9143997" cy="6615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>
              <a:lnSpc>
                <a:spcPts val="2600"/>
              </a:lnSpc>
            </a:pPr>
            <a:r>
              <a:rPr lang="en-US" altLang="zh-CN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Thanks</a:t>
            </a:r>
            <a:endParaRPr lang="zh-CN" altLang="en-US" sz="3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2473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87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模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115616" y="-27384"/>
            <a:ext cx="45719" cy="6511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 hasCustomPrompt="1"/>
          </p:nvPr>
        </p:nvSpPr>
        <p:spPr>
          <a:xfrm>
            <a:off x="611560" y="404664"/>
            <a:ext cx="3008313" cy="318318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lnSpc>
                <a:spcPts val="2600"/>
              </a:lnSpc>
            </a:pP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前言      </a:t>
            </a:r>
            <a:r>
              <a:rPr lang="en-US" altLang="zh-CN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FOREWORD</a:t>
            </a:r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内容占位符 2"/>
          <p:cNvSpPr>
            <a:spLocks noGrp="1"/>
          </p:cNvSpPr>
          <p:nvPr>
            <p:ph idx="1" hasCustomPrompt="1"/>
          </p:nvPr>
        </p:nvSpPr>
        <p:spPr>
          <a:xfrm>
            <a:off x="611560" y="1052737"/>
            <a:ext cx="7992888" cy="48965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腾讯电脑管家是中国最为领先的互联网安全产品、安全服务提供者。</a:t>
            </a:r>
            <a:endParaRPr lang="en-US" altLang="zh-CN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自互联网在中国逐步普及的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余年间，也是中国互联网公司与随之而来的木马、病毒、流氓软件、钓鱼欺诈网页作斗争的历史。作为中国拥有最多也最为广泛的网民的腾讯公司，自成立的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余年间，一直致力于与侵害网民安全的行为作斗争，积累了业内最为丰富的经验。</a:t>
            </a:r>
          </a:p>
          <a:p>
            <a:pPr>
              <a:lnSpc>
                <a:spcPct val="150000"/>
              </a:lnSpc>
            </a:pPr>
            <a:endParaRPr lang="en-US" altLang="zh-CN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3890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模版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1" hasCustomPrompt="1"/>
          </p:nvPr>
        </p:nvSpPr>
        <p:spPr>
          <a:xfrm>
            <a:off x="611560" y="5229199"/>
            <a:ext cx="7992888" cy="7200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腾讯电脑管家是中国最为领先的互联网安全产品、安全服务提供者。</a:t>
            </a:r>
            <a:endParaRPr lang="en-US" altLang="zh-CN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图片占位符 2"/>
          <p:cNvSpPr>
            <a:spLocks noGrp="1"/>
          </p:cNvSpPr>
          <p:nvPr>
            <p:ph type="pic" idx="11"/>
          </p:nvPr>
        </p:nvSpPr>
        <p:spPr>
          <a:xfrm>
            <a:off x="611560" y="764703"/>
            <a:ext cx="7992888" cy="4327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961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模版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115616" y="-27384"/>
            <a:ext cx="45719" cy="6511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图片占位符 2"/>
          <p:cNvSpPr>
            <a:spLocks noGrp="1"/>
          </p:cNvSpPr>
          <p:nvPr>
            <p:ph type="pic" idx="1"/>
          </p:nvPr>
        </p:nvSpPr>
        <p:spPr>
          <a:xfrm>
            <a:off x="683568" y="1484784"/>
            <a:ext cx="5755954" cy="4014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10" name="标题 1"/>
          <p:cNvSpPr>
            <a:spLocks noGrp="1"/>
          </p:cNvSpPr>
          <p:nvPr>
            <p:ph type="title" hasCustomPrompt="1"/>
          </p:nvPr>
        </p:nvSpPr>
        <p:spPr>
          <a:xfrm>
            <a:off x="611560" y="404664"/>
            <a:ext cx="3008313" cy="318318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lnSpc>
                <a:spcPts val="2600"/>
              </a:lnSpc>
            </a:pP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前言      </a:t>
            </a:r>
            <a:r>
              <a:rPr lang="en-US" altLang="zh-CN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FOREWORD</a:t>
            </a:r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内容占位符 2"/>
          <p:cNvSpPr>
            <a:spLocks noGrp="1"/>
          </p:cNvSpPr>
          <p:nvPr>
            <p:ph idx="11" hasCustomPrompt="1"/>
          </p:nvPr>
        </p:nvSpPr>
        <p:spPr>
          <a:xfrm>
            <a:off x="6588224" y="1484785"/>
            <a:ext cx="2016224" cy="44644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作为中国拥有最多也最为广泛的网民的腾讯公司，自成立的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10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余年间一直致力于与侵害网民安全的行为作斗争，积累了业内最为丰富的经验。</a:t>
            </a:r>
            <a:endParaRPr lang="en-US" altLang="zh-CN" sz="16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5" name="内容占位符 2"/>
          <p:cNvSpPr>
            <a:spLocks noGrp="1"/>
          </p:cNvSpPr>
          <p:nvPr>
            <p:ph idx="12" hasCustomPrompt="1"/>
          </p:nvPr>
        </p:nvSpPr>
        <p:spPr>
          <a:xfrm>
            <a:off x="611560" y="873546"/>
            <a:ext cx="7992888" cy="5040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标题文字</a:t>
            </a:r>
            <a:endParaRPr lang="en-US" altLang="zh-CN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1561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6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79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9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7" r:id="rId2"/>
    <p:sldLayoutId id="2147483678" r:id="rId3"/>
    <p:sldLayoutId id="2147483681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微软雅黑" pitchFamily="34" charset="-122"/>
          <a:ea typeface="微软雅黑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微软雅黑" pitchFamily="34" charset="-122"/>
          <a:ea typeface="微软雅黑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微软雅黑" pitchFamily="34" charset="-122"/>
          <a:ea typeface="微软雅黑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微软雅黑" pitchFamily="34" charset="-122"/>
          <a:ea typeface="微软雅黑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" y="2564904"/>
            <a:ext cx="9143997" cy="648072"/>
          </a:xfrm>
        </p:spPr>
        <p:txBody>
          <a:bodyPr>
            <a:noAutofit/>
          </a:bodyPr>
          <a:lstStyle/>
          <a:p>
            <a:r>
              <a:rPr lang="zh-CN" altLang="en-US" dirty="0"/>
              <a:t>寄生在腾讯下的黑色产业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毕裕</a:t>
            </a:r>
            <a:r>
              <a:rPr lang="en-US" altLang="zh-CN" dirty="0" smtClean="0"/>
              <a:t>	pencilbi@tencent.com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743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 smtClean="0"/>
              <a:t>互联网欺诈</a:t>
            </a:r>
            <a:endParaRPr lang="zh-CN" altLang="en-US" sz="2400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11560" y="1124743"/>
            <a:ext cx="7992888" cy="4824537"/>
          </a:xfrm>
        </p:spPr>
        <p:txBody>
          <a:bodyPr/>
          <a:lstStyle/>
          <a:p>
            <a:r>
              <a:rPr lang="zh-CN" altLang="zh-CN" sz="2000" dirty="0"/>
              <a:t>互联网社工</a:t>
            </a:r>
            <a:r>
              <a:rPr lang="zh-CN" altLang="zh-CN" sz="2000" dirty="0" smtClean="0"/>
              <a:t>欺诈</a:t>
            </a:r>
            <a:r>
              <a:rPr lang="zh-CN" altLang="en-US" sz="2000" dirty="0" smtClean="0"/>
              <a:t>的特点</a:t>
            </a:r>
            <a:endParaRPr lang="zh-CN" alt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20204"/>
            <a:ext cx="6264696" cy="490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364" y="1720203"/>
            <a:ext cx="6255071" cy="490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165150"/>
            <a:ext cx="5943600" cy="7172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86" y="120600"/>
            <a:ext cx="7362825" cy="660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41" y="1124744"/>
            <a:ext cx="8172315" cy="515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68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 smtClean="0"/>
              <a:t>互联网欺诈</a:t>
            </a:r>
            <a:endParaRPr lang="zh-CN" altLang="en-US" sz="2400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11560" y="1124743"/>
            <a:ext cx="7992888" cy="4824537"/>
          </a:xfrm>
        </p:spPr>
        <p:txBody>
          <a:bodyPr/>
          <a:lstStyle/>
          <a:p>
            <a:r>
              <a:rPr lang="zh-CN" altLang="zh-CN" sz="2000" dirty="0" smtClean="0"/>
              <a:t>社</a:t>
            </a:r>
            <a:r>
              <a:rPr lang="zh-CN" altLang="zh-CN" sz="2000" dirty="0"/>
              <a:t>工类网络犯罪趋势</a:t>
            </a:r>
            <a:endParaRPr lang="zh-CN" alt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96777"/>
            <a:ext cx="6264696" cy="494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22" y="1596777"/>
            <a:ext cx="6279075" cy="494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22" y="1572368"/>
            <a:ext cx="6310085" cy="496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40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/>
              <a:t>其他产业</a:t>
            </a:r>
            <a:r>
              <a:rPr lang="zh-CN" altLang="en-US" sz="2400" dirty="0" smtClean="0"/>
              <a:t>链</a:t>
            </a:r>
            <a:endParaRPr lang="zh-CN" altLang="en-US" sz="2400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11560" y="1124743"/>
            <a:ext cx="7992888" cy="4824537"/>
          </a:xfrm>
        </p:spPr>
        <p:txBody>
          <a:bodyPr/>
          <a:lstStyle/>
          <a:p>
            <a:r>
              <a:rPr lang="en-US" altLang="zh-CN" sz="2000" dirty="0" smtClean="0"/>
              <a:t>	</a:t>
            </a:r>
            <a:r>
              <a:rPr lang="zh-CN" altLang="en-US" sz="2000" dirty="0" smtClean="0"/>
              <a:t>外挂</a:t>
            </a:r>
            <a:endParaRPr lang="en-US" altLang="zh-CN" sz="2000" dirty="0"/>
          </a:p>
          <a:p>
            <a:endParaRPr lang="en-US" altLang="zh-CN" sz="2000" dirty="0" smtClean="0"/>
          </a:p>
          <a:p>
            <a:r>
              <a:rPr lang="en-US" altLang="zh-CN" sz="2000" dirty="0"/>
              <a:t>	</a:t>
            </a:r>
            <a:r>
              <a:rPr lang="zh-CN" altLang="en-US" sz="2000" dirty="0" smtClean="0"/>
              <a:t>活动福利漏洞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en-US" altLang="zh-CN" sz="2000" dirty="0"/>
              <a:t>	</a:t>
            </a:r>
            <a:r>
              <a:rPr lang="zh-CN" altLang="en-US" sz="2000" dirty="0" smtClean="0"/>
              <a:t>登录态</a:t>
            </a:r>
            <a:r>
              <a:rPr lang="zh-CN" altLang="en-US" sz="2000" dirty="0"/>
              <a:t>贩卖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en-US" altLang="zh-CN" sz="2000" dirty="0"/>
              <a:t>	</a:t>
            </a:r>
            <a:r>
              <a:rPr lang="zh-CN" altLang="en-US" sz="2000" dirty="0" smtClean="0"/>
              <a:t>微信违规营销</a:t>
            </a:r>
            <a:endParaRPr lang="en-US" altLang="zh-CN" sz="2000" dirty="0" smtClean="0"/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0023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" y="2924944"/>
            <a:ext cx="9143997" cy="661568"/>
          </a:xfrm>
        </p:spPr>
        <p:txBody>
          <a:bodyPr/>
          <a:lstStyle/>
          <a:p>
            <a:r>
              <a:rPr lang="en-US" altLang="zh-CN" sz="3600" dirty="0" smtClean="0">
                <a:latin typeface="+mj-ea"/>
              </a:rPr>
              <a:t>Thanks</a:t>
            </a:r>
            <a:endParaRPr lang="zh-CN" altLang="en-US" sz="36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8736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内容占位符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8847171"/>
              </p:ext>
            </p:extLst>
          </p:nvPr>
        </p:nvGraphicFramePr>
        <p:xfrm>
          <a:off x="395536" y="630584"/>
          <a:ext cx="8353425" cy="5246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496" y="1063103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中国互联网安全研究报告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》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60032" y="1092720"/>
            <a:ext cx="4072615" cy="479131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4877349" y="115543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腾讯安全中心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&amp;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腾讯电脑管家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837154" y="2048569"/>
            <a:ext cx="299181" cy="299181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TextBox 12"/>
          <p:cNvSpPr txBox="1"/>
          <p:nvPr/>
        </p:nvSpPr>
        <p:spPr>
          <a:xfrm>
            <a:off x="5158639" y="2028824"/>
            <a:ext cx="2111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恶意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APK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每年增长</a:t>
            </a:r>
            <a:r>
              <a:rPr lang="en-US" altLang="zh-CN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150%</a:t>
            </a:r>
            <a:endParaRPr lang="zh-CN" altLang="en-US" sz="1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39963" y="2757500"/>
            <a:ext cx="299181" cy="299181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TextBox 14"/>
          <p:cNvSpPr txBox="1"/>
          <p:nvPr/>
        </p:nvSpPr>
        <p:spPr>
          <a:xfrm>
            <a:off x="5220072" y="42666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4161" y="2748904"/>
            <a:ext cx="2656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每天有</a:t>
            </a:r>
            <a:r>
              <a:rPr lang="en-US" altLang="zh-CN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500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万人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接触到钓鱼网址</a:t>
            </a:r>
            <a:endParaRPr lang="zh-CN" altLang="en-US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767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7" name="内容占位符 2"/>
          <p:cNvSpPr>
            <a:spLocks noGrp="1"/>
          </p:cNvSpPr>
          <p:nvPr>
            <p:ph idx="1"/>
          </p:nvPr>
        </p:nvSpPr>
        <p:spPr>
          <a:xfrm>
            <a:off x="323528" y="991269"/>
            <a:ext cx="8352928" cy="5246043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用户多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lvl="1"/>
            <a:r>
              <a:rPr lang="en-US" altLang="zh-CN" dirty="0" smtClean="0">
                <a:solidFill>
                  <a:schemeClr val="tx1"/>
                </a:solidFill>
              </a:rPr>
              <a:t>7+</a:t>
            </a:r>
            <a:r>
              <a:rPr lang="zh-CN" altLang="en-US" dirty="0">
                <a:solidFill>
                  <a:schemeClr val="tx1"/>
                </a:solidFill>
              </a:rPr>
              <a:t>亿（活</a:t>
            </a:r>
            <a:r>
              <a:rPr lang="zh-CN" altLang="en-US" dirty="0" smtClean="0">
                <a:solidFill>
                  <a:schemeClr val="tx1"/>
                </a:solidFill>
              </a:rPr>
              <a:t>跃量）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业务广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lvl="1"/>
            <a:r>
              <a:rPr lang="en-US" altLang="zh-CN" dirty="0" smtClean="0">
                <a:solidFill>
                  <a:schemeClr val="tx1"/>
                </a:solidFill>
              </a:rPr>
              <a:t>… … </a:t>
            </a:r>
          </a:p>
          <a:p>
            <a:endParaRPr lang="en-US" altLang="zh-CN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259" y="1022803"/>
            <a:ext cx="5350346" cy="385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995" y="1043867"/>
            <a:ext cx="5200873" cy="389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89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>
            <a:spLocks noGrp="1"/>
          </p:cNvSpPr>
          <p:nvPr/>
        </p:nvSpPr>
        <p:spPr>
          <a:xfrm>
            <a:off x="395536" y="805979"/>
            <a:ext cx="8352928" cy="5246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50</a:t>
            </a:r>
            <a:r>
              <a:rPr lang="zh-CN" altLang="en-US" dirty="0" smtClean="0"/>
              <a:t>万人</a:t>
            </a:r>
            <a:endParaRPr lang="en-US" altLang="zh-CN" dirty="0" smtClean="0"/>
          </a:p>
          <a:p>
            <a:r>
              <a:rPr lang="zh-CN" altLang="en-US" dirty="0" smtClean="0"/>
              <a:t>特征</a:t>
            </a:r>
            <a:endParaRPr lang="en-US" altLang="zh-CN" dirty="0" smtClean="0"/>
          </a:p>
          <a:p>
            <a:pPr lvl="1"/>
            <a:r>
              <a:rPr lang="zh-CN" altLang="en-US" dirty="0"/>
              <a:t>有组织有纪</a:t>
            </a:r>
            <a:r>
              <a:rPr lang="zh-CN" altLang="en-US" dirty="0" smtClean="0"/>
              <a:t>律、分工明确</a:t>
            </a:r>
            <a:endParaRPr lang="en-US" altLang="zh-CN" dirty="0" smtClean="0"/>
          </a:p>
          <a:p>
            <a:pPr lvl="1"/>
            <a:r>
              <a:rPr lang="zh-CN" altLang="en-US" dirty="0"/>
              <a:t>低龄</a:t>
            </a:r>
            <a:r>
              <a:rPr lang="zh-CN" altLang="en-US" dirty="0" smtClean="0"/>
              <a:t>化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黑产学</a:t>
            </a:r>
            <a:r>
              <a:rPr lang="zh-CN" altLang="en-US" dirty="0"/>
              <a:t>习成</a:t>
            </a:r>
            <a:r>
              <a:rPr lang="zh-CN" altLang="en-US" dirty="0" smtClean="0"/>
              <a:t>本</a:t>
            </a:r>
            <a:r>
              <a:rPr lang="en-US" altLang="zh-CN" dirty="0" smtClean="0"/>
              <a:t>/</a:t>
            </a:r>
            <a:r>
              <a:rPr lang="zh-CN" altLang="en-US" dirty="0" smtClean="0"/>
              <a:t>门槛低</a:t>
            </a:r>
            <a:endParaRPr lang="en-US" altLang="zh-CN" dirty="0" smtClean="0"/>
          </a:p>
          <a:p>
            <a:pPr lvl="1"/>
            <a:r>
              <a:rPr lang="zh-CN" altLang="en-US" dirty="0"/>
              <a:t>智</a:t>
            </a:r>
            <a:r>
              <a:rPr lang="zh-CN" altLang="en-US" dirty="0" smtClean="0"/>
              <a:t>能化，分</a:t>
            </a:r>
            <a:r>
              <a:rPr lang="zh-CN" altLang="en-US" dirty="0"/>
              <a:t>布</a:t>
            </a:r>
            <a:r>
              <a:rPr lang="zh-CN" altLang="en-US" dirty="0" smtClean="0"/>
              <a:t>式</a:t>
            </a:r>
            <a:endParaRPr lang="en-US" altLang="zh-CN" dirty="0" smtClean="0"/>
          </a:p>
          <a:p>
            <a:pPr lvl="1"/>
            <a:r>
              <a:rPr lang="zh-CN" altLang="en-US" dirty="0"/>
              <a:t>反复作案几率</a:t>
            </a:r>
            <a:r>
              <a:rPr lang="zh-CN" altLang="en-US" dirty="0" smtClean="0"/>
              <a:t>大</a:t>
            </a:r>
            <a:endParaRPr lang="en-US" altLang="zh-CN" dirty="0"/>
          </a:p>
          <a:p>
            <a:pPr marL="457200" lvl="1" indent="0">
              <a:buNone/>
            </a:pP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47988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AutoShape 2"/>
          <p:cNvSpPr>
            <a:spLocks noChangeArrowheads="1"/>
          </p:cNvSpPr>
          <p:nvPr/>
        </p:nvSpPr>
        <p:spPr bwMode="auto">
          <a:xfrm>
            <a:off x="656034" y="1886496"/>
            <a:ext cx="5334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68" name="AutoShape 3"/>
          <p:cNvSpPr>
            <a:spLocks noChangeArrowheads="1"/>
          </p:cNvSpPr>
          <p:nvPr/>
        </p:nvSpPr>
        <p:spPr bwMode="auto">
          <a:xfrm>
            <a:off x="656034" y="3600996"/>
            <a:ext cx="5334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grpSp>
        <p:nvGrpSpPr>
          <p:cNvPr id="69" name="Group 4"/>
          <p:cNvGrpSpPr>
            <a:grpSpLocks/>
          </p:cNvGrpSpPr>
          <p:nvPr/>
        </p:nvGrpSpPr>
        <p:grpSpPr bwMode="auto">
          <a:xfrm>
            <a:off x="381397" y="865733"/>
            <a:ext cx="5907304" cy="954088"/>
            <a:chOff x="0" y="0"/>
            <a:chExt cx="9304" cy="1502"/>
          </a:xfrm>
        </p:grpSpPr>
        <p:grpSp>
          <p:nvGrpSpPr>
            <p:cNvPr id="70" name="Group 5"/>
            <p:cNvGrpSpPr>
              <a:grpSpLocks/>
            </p:cNvGrpSpPr>
            <p:nvPr/>
          </p:nvGrpSpPr>
          <p:grpSpPr bwMode="auto">
            <a:xfrm>
              <a:off x="2060" y="282"/>
              <a:ext cx="7244" cy="747"/>
              <a:chOff x="0" y="12"/>
              <a:chExt cx="7244" cy="747"/>
            </a:xfrm>
          </p:grpSpPr>
          <p:sp>
            <p:nvSpPr>
              <p:cNvPr id="72" name="Text Box 6"/>
              <p:cNvSpPr txBox="1">
                <a:spLocks noChangeArrowheads="1"/>
              </p:cNvSpPr>
              <p:nvPr/>
            </p:nvSpPr>
            <p:spPr bwMode="auto">
              <a:xfrm>
                <a:off x="1916" y="12"/>
                <a:ext cx="1560" cy="735"/>
              </a:xfrm>
              <a:prstGeom prst="rect">
                <a:avLst/>
              </a:prstGeom>
              <a:noFill/>
              <a:ln w="9525" cap="flat" cmpd="sng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sz="2400" b="1">
                    <a:latin typeface="Tahoma" pitchFamily="34" charset="0"/>
                  </a:rPr>
                  <a:t>木马</a:t>
                </a:r>
              </a:p>
            </p:txBody>
          </p:sp>
          <p:sp>
            <p:nvSpPr>
              <p:cNvPr id="73" name="Text Box 7"/>
              <p:cNvSpPr txBox="1">
                <a:spLocks noChangeArrowheads="1"/>
              </p:cNvSpPr>
              <p:nvPr/>
            </p:nvSpPr>
            <p:spPr bwMode="auto">
              <a:xfrm>
                <a:off x="0" y="24"/>
                <a:ext cx="1560" cy="735"/>
              </a:xfrm>
              <a:prstGeom prst="rect">
                <a:avLst/>
              </a:prstGeom>
              <a:noFill/>
              <a:ln w="9525" cap="flat" cmpd="sng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Ctr="1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sz="2400" b="1" dirty="0">
                    <a:latin typeface="Tahoma" pitchFamily="34" charset="0"/>
                  </a:rPr>
                  <a:t>扫号</a:t>
                </a:r>
              </a:p>
            </p:txBody>
          </p:sp>
          <p:sp>
            <p:nvSpPr>
              <p:cNvPr id="74" name="Text Box 8"/>
              <p:cNvSpPr txBox="1">
                <a:spLocks noChangeArrowheads="1"/>
              </p:cNvSpPr>
              <p:nvPr/>
            </p:nvSpPr>
            <p:spPr bwMode="auto">
              <a:xfrm>
                <a:off x="5684" y="12"/>
                <a:ext cx="1560" cy="735"/>
              </a:xfrm>
              <a:prstGeom prst="rect">
                <a:avLst/>
              </a:prstGeom>
              <a:noFill/>
              <a:ln w="9525" cap="flat" cmpd="sng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Ctr="1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2400" b="1" dirty="0">
                    <a:latin typeface="Tahoma" pitchFamily="34" charset="0"/>
                  </a:rPr>
                  <a:t>劫持</a:t>
                </a:r>
                <a:endParaRPr lang="zh-CN" sz="2400" b="1" dirty="0">
                  <a:latin typeface="Tahoma" pitchFamily="34" charset="0"/>
                </a:endParaRPr>
              </a:p>
            </p:txBody>
          </p:sp>
          <p:sp>
            <p:nvSpPr>
              <p:cNvPr id="75" name="Text Box 9"/>
              <p:cNvSpPr txBox="1">
                <a:spLocks noChangeArrowheads="1"/>
              </p:cNvSpPr>
              <p:nvPr/>
            </p:nvSpPr>
            <p:spPr bwMode="auto">
              <a:xfrm>
                <a:off x="3884" y="12"/>
                <a:ext cx="1560" cy="735"/>
              </a:xfrm>
              <a:prstGeom prst="rect">
                <a:avLst/>
              </a:prstGeom>
              <a:noFill/>
              <a:ln w="9525" cap="flat" cmpd="sng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sz="2400" b="1" dirty="0">
                    <a:latin typeface="Tahoma" pitchFamily="34" charset="0"/>
                  </a:rPr>
                  <a:t>钓鱼</a:t>
                </a:r>
              </a:p>
            </p:txBody>
          </p:sp>
        </p:grpSp>
        <p:sp>
          <p:nvSpPr>
            <p:cNvPr id="71" name="Text Box 11"/>
            <p:cNvSpPr txBox="1">
              <a:spLocks noChangeArrowheads="1"/>
            </p:cNvSpPr>
            <p:nvPr/>
          </p:nvSpPr>
          <p:spPr bwMode="auto">
            <a:xfrm>
              <a:off x="0" y="0"/>
              <a:ext cx="1729" cy="1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b="1" dirty="0" smtClean="0">
                  <a:latin typeface="Tahoma" pitchFamily="34" charset="0"/>
                </a:rPr>
                <a:t>帐号获</a:t>
              </a:r>
              <a:r>
                <a:rPr lang="zh-CN" altLang="en-US" sz="2800" b="1" dirty="0">
                  <a:latin typeface="Tahoma" pitchFamily="34" charset="0"/>
                </a:rPr>
                <a:t>取</a:t>
              </a:r>
            </a:p>
          </p:txBody>
        </p:sp>
      </p:grpSp>
      <p:grpSp>
        <p:nvGrpSpPr>
          <p:cNvPr id="77" name="Group 13"/>
          <p:cNvGrpSpPr>
            <a:grpSpLocks/>
          </p:cNvGrpSpPr>
          <p:nvPr/>
        </p:nvGrpSpPr>
        <p:grpSpPr bwMode="auto">
          <a:xfrm>
            <a:off x="378222" y="2465933"/>
            <a:ext cx="7650162" cy="1141445"/>
            <a:chOff x="0" y="0"/>
            <a:chExt cx="12047" cy="1797"/>
          </a:xfrm>
        </p:grpSpPr>
        <p:sp>
          <p:nvSpPr>
            <p:cNvPr id="78" name="Text Box 14"/>
            <p:cNvSpPr txBox="1">
              <a:spLocks noChangeArrowheads="1"/>
            </p:cNvSpPr>
            <p:nvPr/>
          </p:nvSpPr>
          <p:spPr bwMode="auto">
            <a:xfrm>
              <a:off x="3793" y="863"/>
              <a:ext cx="1560" cy="734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 b="1" dirty="0">
                  <a:latin typeface="Tahoma" pitchFamily="34" charset="0"/>
                </a:rPr>
                <a:t>等级</a:t>
              </a:r>
            </a:p>
          </p:txBody>
        </p:sp>
        <p:sp>
          <p:nvSpPr>
            <p:cNvPr id="79" name="Text Box 15"/>
            <p:cNvSpPr txBox="1">
              <a:spLocks noChangeArrowheads="1"/>
            </p:cNvSpPr>
            <p:nvPr/>
          </p:nvSpPr>
          <p:spPr bwMode="auto">
            <a:xfrm>
              <a:off x="5534" y="876"/>
              <a:ext cx="1750" cy="921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600" b="1" dirty="0" smtClean="0">
                  <a:latin typeface="Tahoma" pitchFamily="34" charset="0"/>
                </a:rPr>
                <a:t>QBQD</a:t>
              </a:r>
              <a:r>
                <a:rPr lang="en-US" altLang="zh-CN" sz="1600" b="1" dirty="0" smtClean="0">
                  <a:latin typeface="Tahoma" pitchFamily="34" charset="0"/>
                </a:rPr>
                <a:t>/</a:t>
              </a:r>
              <a:r>
                <a:rPr lang="zh-CN" altLang="en-US" sz="1600" b="1" dirty="0" smtClean="0">
                  <a:latin typeface="Tahoma" pitchFamily="34" charset="0"/>
                </a:rPr>
                <a:t>财付通</a:t>
              </a:r>
              <a:endParaRPr lang="zh-CN" altLang="en-US" sz="1600" b="1" dirty="0">
                <a:latin typeface="Tahoma" pitchFamily="34" charset="0"/>
              </a:endParaRPr>
            </a:p>
          </p:txBody>
        </p:sp>
        <p:sp>
          <p:nvSpPr>
            <p:cNvPr id="80" name="Text Box 16"/>
            <p:cNvSpPr txBox="1">
              <a:spLocks noChangeArrowheads="1"/>
            </p:cNvSpPr>
            <p:nvPr/>
          </p:nvSpPr>
          <p:spPr bwMode="auto">
            <a:xfrm>
              <a:off x="2064" y="876"/>
              <a:ext cx="1560" cy="734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 b="1" dirty="0">
                  <a:latin typeface="Tahoma" pitchFamily="34" charset="0"/>
                </a:rPr>
                <a:t>靓号</a:t>
              </a:r>
            </a:p>
          </p:txBody>
        </p:sp>
        <p:sp>
          <p:nvSpPr>
            <p:cNvPr id="81" name="Text Box 17"/>
            <p:cNvSpPr txBox="1">
              <a:spLocks noChangeArrowheads="1"/>
            </p:cNvSpPr>
            <p:nvPr/>
          </p:nvSpPr>
          <p:spPr bwMode="auto">
            <a:xfrm>
              <a:off x="7508" y="876"/>
              <a:ext cx="2400" cy="734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 b="1" dirty="0">
                  <a:latin typeface="Tahoma" pitchFamily="34" charset="0"/>
                </a:rPr>
                <a:t>游戏财产</a:t>
              </a:r>
            </a:p>
          </p:txBody>
        </p:sp>
        <p:sp>
          <p:nvSpPr>
            <p:cNvPr id="82" name="Text Box 18"/>
            <p:cNvSpPr txBox="1">
              <a:spLocks noChangeArrowheads="1"/>
            </p:cNvSpPr>
            <p:nvPr/>
          </p:nvSpPr>
          <p:spPr bwMode="auto">
            <a:xfrm>
              <a:off x="10119" y="863"/>
              <a:ext cx="1928" cy="921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600" b="1" dirty="0" smtClean="0">
                  <a:latin typeface="Tahoma" pitchFamily="34" charset="0"/>
                </a:rPr>
                <a:t>用户隐私</a:t>
              </a:r>
              <a:r>
                <a:rPr lang="en-US" altLang="zh-CN" sz="1600" b="1" dirty="0" smtClean="0">
                  <a:latin typeface="Tahoma" pitchFamily="34" charset="0"/>
                </a:rPr>
                <a:t>/</a:t>
              </a:r>
              <a:r>
                <a:rPr lang="zh-CN" altLang="en-US" sz="1600" b="1" dirty="0" smtClean="0">
                  <a:latin typeface="Tahoma" pitchFamily="34" charset="0"/>
                </a:rPr>
                <a:t>资料</a:t>
              </a:r>
              <a:endParaRPr lang="zh-CN" altLang="en-US" sz="1600" b="1" dirty="0">
                <a:latin typeface="Tahoma" pitchFamily="34" charset="0"/>
              </a:endParaRPr>
            </a:p>
          </p:txBody>
        </p:sp>
        <p:sp>
          <p:nvSpPr>
            <p:cNvPr id="83" name="Text Box 19"/>
            <p:cNvSpPr txBox="1">
              <a:spLocks noChangeArrowheads="1"/>
            </p:cNvSpPr>
            <p:nvPr/>
          </p:nvSpPr>
          <p:spPr bwMode="auto">
            <a:xfrm>
              <a:off x="2065" y="0"/>
              <a:ext cx="9980" cy="734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 b="1" dirty="0">
                  <a:latin typeface="Tahoma" pitchFamily="34" charset="0"/>
                </a:rPr>
                <a:t>晒号/批量登录</a:t>
              </a:r>
            </a:p>
          </p:txBody>
        </p:sp>
        <p:sp>
          <p:nvSpPr>
            <p:cNvPr id="84" name="Text Box 20"/>
            <p:cNvSpPr txBox="1">
              <a:spLocks noChangeArrowheads="1"/>
            </p:cNvSpPr>
            <p:nvPr/>
          </p:nvSpPr>
          <p:spPr bwMode="auto">
            <a:xfrm>
              <a:off x="0" y="149"/>
              <a:ext cx="1729" cy="1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b="1" dirty="0"/>
                <a:t>帐</a:t>
              </a:r>
              <a:r>
                <a:rPr lang="zh-CN" altLang="en-US" sz="2800" b="1" dirty="0" smtClean="0"/>
                <a:t>号筛选</a:t>
              </a:r>
              <a:endParaRPr lang="zh-CN" altLang="en-US" sz="2800" b="1" dirty="0"/>
            </a:p>
          </p:txBody>
        </p:sp>
      </p:grpSp>
      <p:grpSp>
        <p:nvGrpSpPr>
          <p:cNvPr id="85" name="Group 21"/>
          <p:cNvGrpSpPr>
            <a:grpSpLocks/>
          </p:cNvGrpSpPr>
          <p:nvPr/>
        </p:nvGrpSpPr>
        <p:grpSpPr bwMode="auto">
          <a:xfrm>
            <a:off x="378222" y="4256633"/>
            <a:ext cx="7650162" cy="2193825"/>
            <a:chOff x="0" y="0"/>
            <a:chExt cx="12048" cy="3456"/>
          </a:xfrm>
        </p:grpSpPr>
        <p:sp>
          <p:nvSpPr>
            <p:cNvPr id="86" name="Text Box 22"/>
            <p:cNvSpPr txBox="1">
              <a:spLocks noChangeArrowheads="1"/>
            </p:cNvSpPr>
            <p:nvPr/>
          </p:nvSpPr>
          <p:spPr bwMode="auto">
            <a:xfrm>
              <a:off x="10460" y="308"/>
              <a:ext cx="1588" cy="734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sz="2400" b="1">
                  <a:latin typeface="Tahoma" pitchFamily="34" charset="0"/>
                </a:rPr>
                <a:t>广告</a:t>
              </a:r>
            </a:p>
          </p:txBody>
        </p:sp>
        <p:sp>
          <p:nvSpPr>
            <p:cNvPr id="87" name="Text Box 23"/>
            <p:cNvSpPr txBox="1">
              <a:spLocks noChangeArrowheads="1"/>
            </p:cNvSpPr>
            <p:nvPr/>
          </p:nvSpPr>
          <p:spPr bwMode="auto">
            <a:xfrm>
              <a:off x="3790" y="307"/>
              <a:ext cx="2268" cy="734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sz="2400" b="1" dirty="0">
                  <a:latin typeface="Tahoma" pitchFamily="34" charset="0"/>
                </a:rPr>
                <a:t>转移财产</a:t>
              </a:r>
            </a:p>
          </p:txBody>
        </p:sp>
        <p:sp>
          <p:nvSpPr>
            <p:cNvPr id="88" name="Text Box 24"/>
            <p:cNvSpPr txBox="1">
              <a:spLocks noChangeArrowheads="1"/>
            </p:cNvSpPr>
            <p:nvPr/>
          </p:nvSpPr>
          <p:spPr bwMode="auto">
            <a:xfrm>
              <a:off x="6263" y="307"/>
              <a:ext cx="2383" cy="630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b="1" dirty="0" smtClean="0">
                  <a:latin typeface="Tahoma" pitchFamily="34" charset="0"/>
                </a:rPr>
                <a:t>刷</a:t>
              </a:r>
              <a:r>
                <a:rPr lang="en-US" altLang="zh-CN" sz="2000" b="1" dirty="0" smtClean="0">
                  <a:latin typeface="Tahoma" pitchFamily="34" charset="0"/>
                </a:rPr>
                <a:t>/</a:t>
              </a:r>
              <a:r>
                <a:rPr lang="zh-CN" altLang="en-US" sz="2000" b="1" dirty="0" smtClean="0">
                  <a:latin typeface="Tahoma" pitchFamily="34" charset="0"/>
                </a:rPr>
                <a:t>粉</a:t>
              </a:r>
              <a:r>
                <a:rPr lang="en-US" altLang="zh-CN" sz="2000" b="1" dirty="0" smtClean="0">
                  <a:latin typeface="Tahoma" pitchFamily="34" charset="0"/>
                </a:rPr>
                <a:t>/</a:t>
              </a:r>
              <a:r>
                <a:rPr lang="zh-CN" altLang="en-US" sz="2000" b="1" dirty="0" smtClean="0">
                  <a:latin typeface="Tahoma" pitchFamily="34" charset="0"/>
                </a:rPr>
                <a:t>活</a:t>
              </a:r>
              <a:r>
                <a:rPr lang="zh-CN" altLang="en-US" sz="2000" b="1" dirty="0">
                  <a:latin typeface="Tahoma" pitchFamily="34" charset="0"/>
                </a:rPr>
                <a:t>动</a:t>
              </a:r>
            </a:p>
          </p:txBody>
        </p:sp>
        <p:sp>
          <p:nvSpPr>
            <p:cNvPr id="89" name="Text Box 25"/>
            <p:cNvSpPr txBox="1">
              <a:spLocks noChangeArrowheads="1"/>
            </p:cNvSpPr>
            <p:nvPr/>
          </p:nvSpPr>
          <p:spPr bwMode="auto">
            <a:xfrm>
              <a:off x="8825" y="307"/>
              <a:ext cx="1440" cy="735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sz="2400" b="1">
                  <a:latin typeface="Tahoma" pitchFamily="34" charset="0"/>
                </a:rPr>
                <a:t>诈骗</a:t>
              </a:r>
            </a:p>
          </p:txBody>
        </p:sp>
        <p:sp>
          <p:nvSpPr>
            <p:cNvPr id="90" name="Text Box 26"/>
            <p:cNvSpPr txBox="1">
              <a:spLocks noChangeArrowheads="1"/>
            </p:cNvSpPr>
            <p:nvPr/>
          </p:nvSpPr>
          <p:spPr bwMode="auto">
            <a:xfrm>
              <a:off x="2065" y="307"/>
              <a:ext cx="1560" cy="734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 b="1">
                  <a:latin typeface="Tahoma" pitchFamily="34" charset="0"/>
                </a:rPr>
                <a:t>卖号</a:t>
              </a:r>
            </a:p>
          </p:txBody>
        </p:sp>
        <p:sp>
          <p:nvSpPr>
            <p:cNvPr id="91" name="Text Box 27"/>
            <p:cNvSpPr txBox="1">
              <a:spLocks noChangeArrowheads="1"/>
            </p:cNvSpPr>
            <p:nvPr/>
          </p:nvSpPr>
          <p:spPr bwMode="auto">
            <a:xfrm>
              <a:off x="0" y="0"/>
              <a:ext cx="1729" cy="1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b="1" dirty="0" smtClean="0">
                  <a:latin typeface="Tahoma" pitchFamily="34" charset="0"/>
                </a:rPr>
                <a:t>帐号利</a:t>
              </a:r>
              <a:r>
                <a:rPr lang="zh-CN" altLang="en-US" sz="2800" b="1" dirty="0">
                  <a:latin typeface="Tahoma" pitchFamily="34" charset="0"/>
                </a:rPr>
                <a:t>用</a:t>
              </a:r>
              <a:endParaRPr lang="zh-CN" altLang="en-US" sz="2800" dirty="0"/>
            </a:p>
          </p:txBody>
        </p:sp>
        <p:sp>
          <p:nvSpPr>
            <p:cNvPr id="92" name="Text Box 27"/>
            <p:cNvSpPr txBox="1">
              <a:spLocks noChangeArrowheads="1"/>
            </p:cNvSpPr>
            <p:nvPr/>
          </p:nvSpPr>
          <p:spPr bwMode="auto">
            <a:xfrm>
              <a:off x="1913" y="2632"/>
              <a:ext cx="10111" cy="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zh-CN" altLang="en-US" sz="2800" dirty="0"/>
            </a:p>
          </p:txBody>
        </p:sp>
      </p:grpSp>
      <p:sp>
        <p:nvSpPr>
          <p:cNvPr id="93" name="AutoShape 3"/>
          <p:cNvSpPr>
            <a:spLocks noChangeArrowheads="1"/>
          </p:cNvSpPr>
          <p:nvPr/>
        </p:nvSpPr>
        <p:spPr bwMode="auto">
          <a:xfrm rot="19951415">
            <a:off x="1099128" y="5140575"/>
            <a:ext cx="527543" cy="762044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1691680" y="5589240"/>
            <a:ext cx="63367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/>
              <a:t>获利</a:t>
            </a:r>
            <a:r>
              <a:rPr lang="en-US" altLang="zh-CN" sz="2400" b="1" dirty="0" smtClean="0"/>
              <a:t>/</a:t>
            </a:r>
            <a:r>
              <a:rPr lang="zh-CN" altLang="en-US" sz="2400" b="1" dirty="0" smtClean="0"/>
              <a:t>销赃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7372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93" grpId="0" animBg="1"/>
      <p:bldP spid="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云形 4"/>
          <p:cNvSpPr/>
          <p:nvPr/>
        </p:nvSpPr>
        <p:spPr>
          <a:xfrm>
            <a:off x="4973960" y="5701410"/>
            <a:ext cx="1689223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云形 5"/>
          <p:cNvSpPr/>
          <p:nvPr/>
        </p:nvSpPr>
        <p:spPr>
          <a:xfrm>
            <a:off x="1341755" y="5708104"/>
            <a:ext cx="1689223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3" descr="j0292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25" y="1232663"/>
            <a:ext cx="7620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j0292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8" y="4578895"/>
            <a:ext cx="7620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j0292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78895"/>
            <a:ext cx="7620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j0292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9000"/>
            <a:ext cx="7620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j0292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891" y="2378005"/>
            <a:ext cx="7620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j0292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78" y="5804147"/>
            <a:ext cx="7620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j0292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483" y="5804147"/>
            <a:ext cx="7620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5" descr="三人-讨论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025" y="836712"/>
            <a:ext cx="16002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99708" y="9087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木马作者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12076" y="9087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核心团伙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437" y="420956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晒号者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71600" y="42117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洗号者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5947" y="5517232"/>
            <a:ext cx="119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辅</a:t>
            </a:r>
            <a:r>
              <a:rPr lang="zh-CN" altLang="en-US" dirty="0" smtClean="0"/>
              <a:t>助软件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536012" y="551723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廉价人工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286555" y="218009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流</a:t>
            </a:r>
            <a:r>
              <a:rPr lang="zh-CN" altLang="en-US" dirty="0" smtClean="0"/>
              <a:t>量商</a:t>
            </a:r>
            <a:endParaRPr lang="zh-CN" altLang="en-US" dirty="0"/>
          </a:p>
        </p:txBody>
      </p:sp>
      <p:pic>
        <p:nvPicPr>
          <p:cNvPr id="23" name="Picture 10" descr="j0292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179" y="2370943"/>
            <a:ext cx="7620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j0292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29000"/>
            <a:ext cx="7620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j0292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96" y="3429000"/>
            <a:ext cx="7620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70501" y="305629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盗号者</a:t>
            </a:r>
            <a:endParaRPr lang="zh-CN" altLang="en-US" dirty="0"/>
          </a:p>
        </p:txBody>
      </p:sp>
      <p:cxnSp>
        <p:nvCxnSpPr>
          <p:cNvPr id="27" name="直接连接符 26"/>
          <p:cNvCxnSpPr/>
          <p:nvPr/>
        </p:nvCxnSpPr>
        <p:spPr>
          <a:xfrm>
            <a:off x="1907704" y="1462718"/>
            <a:ext cx="10931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212142" y="4525288"/>
            <a:ext cx="7240178" cy="73688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011366" y="3429000"/>
            <a:ext cx="5864890" cy="68739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069215" y="2348880"/>
            <a:ext cx="3654913" cy="70802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Picture 5" descr="j0292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372" y="4554690"/>
            <a:ext cx="7620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 descr="j0292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81128"/>
            <a:ext cx="7620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下箭头 32"/>
          <p:cNvSpPr/>
          <p:nvPr/>
        </p:nvSpPr>
        <p:spPr>
          <a:xfrm>
            <a:off x="3655320" y="2037832"/>
            <a:ext cx="484632" cy="311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下箭头 33"/>
          <p:cNvSpPr/>
          <p:nvPr/>
        </p:nvSpPr>
        <p:spPr>
          <a:xfrm>
            <a:off x="3635896" y="3117952"/>
            <a:ext cx="484632" cy="311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下箭头 34"/>
          <p:cNvSpPr/>
          <p:nvPr/>
        </p:nvSpPr>
        <p:spPr>
          <a:xfrm>
            <a:off x="3635896" y="4198072"/>
            <a:ext cx="484632" cy="311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下箭头 35"/>
          <p:cNvSpPr/>
          <p:nvPr/>
        </p:nvSpPr>
        <p:spPr>
          <a:xfrm>
            <a:off x="1240505" y="5303441"/>
            <a:ext cx="484632" cy="311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下箭头 36"/>
          <p:cNvSpPr/>
          <p:nvPr/>
        </p:nvSpPr>
        <p:spPr>
          <a:xfrm>
            <a:off x="4831179" y="5308433"/>
            <a:ext cx="484632" cy="311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下箭头 37"/>
          <p:cNvSpPr/>
          <p:nvPr/>
        </p:nvSpPr>
        <p:spPr>
          <a:xfrm>
            <a:off x="7740352" y="1093386"/>
            <a:ext cx="1152128" cy="52701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/>
              <a:t>销赃</a:t>
            </a:r>
            <a:endParaRPr lang="en-US" altLang="zh-CN" sz="3200" dirty="0" smtClean="0"/>
          </a:p>
          <a:p>
            <a:pPr algn="ctr"/>
            <a:endParaRPr lang="en-US" altLang="zh-CN" sz="3200" dirty="0"/>
          </a:p>
          <a:p>
            <a:pPr algn="ctr"/>
            <a:r>
              <a:rPr lang="zh-CN" altLang="en-US" sz="3200" dirty="0" smtClean="0"/>
              <a:t>获利</a:t>
            </a:r>
            <a:endParaRPr lang="zh-CN" altLang="en-US" sz="3200" dirty="0"/>
          </a:p>
        </p:txBody>
      </p:sp>
      <p:sp>
        <p:nvSpPr>
          <p:cNvPr id="39" name="标题 1"/>
          <p:cNvSpPr txBox="1">
            <a:spLocks/>
          </p:cNvSpPr>
          <p:nvPr/>
        </p:nvSpPr>
        <p:spPr>
          <a:xfrm>
            <a:off x="611560" y="404664"/>
            <a:ext cx="3008313" cy="31831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chemeClr val="tx1"/>
                </a:solidFill>
              </a:rPr>
              <a:t>盗号利益链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27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/>
              <a:t>打码产业</a:t>
            </a:r>
            <a:r>
              <a:rPr lang="zh-CN" altLang="en-US" sz="2400" dirty="0" smtClean="0"/>
              <a:t>链</a:t>
            </a:r>
            <a:endParaRPr lang="zh-CN" altLang="en-US" sz="2400" dirty="0"/>
          </a:p>
        </p:txBody>
      </p:sp>
      <p:pic>
        <p:nvPicPr>
          <p:cNvPr id="1026" name="Picture 2" descr="C:\Users\pencilbi\AppData\Local\Microsoft\Windows\Temporary Internet Files\Content.IE5\Z90A61JN\MC9004348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902" y="105273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_Foxm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3192739" cy="199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00016"/>
            <a:ext cx="3352031" cy="366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直接箭头连接符 7"/>
          <p:cNvCxnSpPr/>
          <p:nvPr/>
        </p:nvCxnSpPr>
        <p:spPr>
          <a:xfrm flipV="1">
            <a:off x="1775881" y="2492896"/>
            <a:ext cx="1211943" cy="129614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3851920" y="2492896"/>
            <a:ext cx="1728192" cy="144016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476672"/>
            <a:ext cx="43719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08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3008313" cy="318318"/>
          </a:xfrm>
        </p:spPr>
        <p:txBody>
          <a:bodyPr/>
          <a:lstStyle/>
          <a:p>
            <a:r>
              <a:rPr lang="zh-CN" altLang="en-US" sz="2400" dirty="0"/>
              <a:t>验证</a:t>
            </a:r>
            <a:r>
              <a:rPr lang="zh-CN" altLang="en-US" sz="2400" dirty="0" smtClean="0"/>
              <a:t>码策略的现状</a:t>
            </a:r>
            <a:endParaRPr lang="zh-CN" altLang="en-US" sz="2400" dirty="0"/>
          </a:p>
        </p:txBody>
      </p:sp>
      <p:sp>
        <p:nvSpPr>
          <p:cNvPr id="6" name="内容占位符 3"/>
          <p:cNvSpPr>
            <a:spLocks noGrp="1"/>
          </p:cNvSpPr>
          <p:nvPr>
            <p:ph idx="1"/>
          </p:nvPr>
        </p:nvSpPr>
        <p:spPr>
          <a:xfrm>
            <a:off x="1403648" y="1628800"/>
            <a:ext cx="1224136" cy="432049"/>
          </a:xfrm>
        </p:spPr>
        <p:txBody>
          <a:bodyPr/>
          <a:lstStyle/>
          <a:p>
            <a:r>
              <a:rPr lang="zh-CN" altLang="en-US" sz="2000" dirty="0" smtClean="0"/>
              <a:t>体验差</a:t>
            </a:r>
            <a:endParaRPr lang="zh-CN" altLang="en-US" sz="2000" dirty="0"/>
          </a:p>
        </p:txBody>
      </p:sp>
      <p:pic>
        <p:nvPicPr>
          <p:cNvPr id="4100" name="Picture 4" descr="http://hack44.cn/uploads/allimg/c120727/13433a5109C0-12W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908720"/>
            <a:ext cx="5172075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内容占位符 3"/>
          <p:cNvSpPr txBox="1">
            <a:spLocks/>
          </p:cNvSpPr>
          <p:nvPr/>
        </p:nvSpPr>
        <p:spPr>
          <a:xfrm>
            <a:off x="1403648" y="3140968"/>
            <a:ext cx="1008113" cy="4320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 smtClean="0"/>
              <a:t>效果差</a:t>
            </a:r>
            <a:endParaRPr lang="zh-CN" altLang="en-US" sz="2000" dirty="0"/>
          </a:p>
        </p:txBody>
      </p:sp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val="1605523218"/>
              </p:ext>
            </p:extLst>
          </p:nvPr>
        </p:nvGraphicFramePr>
        <p:xfrm>
          <a:off x="2555775" y="1440892"/>
          <a:ext cx="5616624" cy="38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内容占位符 3"/>
          <p:cNvSpPr txBox="1">
            <a:spLocks/>
          </p:cNvSpPr>
          <p:nvPr/>
        </p:nvSpPr>
        <p:spPr>
          <a:xfrm>
            <a:off x="1403647" y="4941168"/>
            <a:ext cx="2016225" cy="4320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 smtClean="0"/>
              <a:t>难以适应移动端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1600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7" grpId="0">
        <p:bldAsOne/>
      </p:bldGraphic>
      <p:bldGraphic spid="7" grpId="1">
        <p:bldAsOne/>
      </p:bldGraphic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 smtClean="0"/>
              <a:t>互联网欺诈</a:t>
            </a:r>
            <a:endParaRPr lang="zh-CN" altLang="en-US" sz="2400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11560" y="1124743"/>
            <a:ext cx="7992888" cy="4824537"/>
          </a:xfrm>
        </p:spPr>
        <p:txBody>
          <a:bodyPr/>
          <a:lstStyle/>
          <a:p>
            <a:r>
              <a:rPr lang="zh-CN" altLang="zh-CN" sz="2000" dirty="0"/>
              <a:t>互联网社工欺诈现状</a:t>
            </a:r>
            <a:r>
              <a:rPr lang="zh-CN" altLang="zh-CN" sz="2000" dirty="0" smtClean="0"/>
              <a:t>分析</a:t>
            </a:r>
            <a:endParaRPr lang="en-US" altLang="zh-CN" sz="2000" dirty="0" smtClean="0"/>
          </a:p>
          <a:p>
            <a:endParaRPr lang="zh-CN" alt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505303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75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封页+尾页​">
  <a:themeElements>
    <a:clrScheme name="Book">
      <a:dk1>
        <a:sysClr val="windowText" lastClr="000000"/>
      </a:dk1>
      <a:lt1>
        <a:sysClr val="window" lastClr="FFFFFF"/>
      </a:lt1>
      <a:dk2>
        <a:srgbClr val="000082"/>
      </a:dk2>
      <a:lt2>
        <a:srgbClr val="F3F3FF"/>
      </a:lt2>
      <a:accent1>
        <a:srgbClr val="828200"/>
      </a:accent1>
      <a:accent2>
        <a:srgbClr val="1B582B"/>
      </a:accent2>
      <a:accent3>
        <a:srgbClr val="009FEC"/>
      </a:accent3>
      <a:accent4>
        <a:srgbClr val="00BDBD"/>
      </a:accent4>
      <a:accent5>
        <a:srgbClr val="7C5BAE"/>
      </a:accent5>
      <a:accent6>
        <a:srgbClr val="0055AA"/>
      </a:accent6>
      <a:hlink>
        <a:srgbClr val="FC9658"/>
      </a:hlink>
      <a:folHlink>
        <a:srgbClr val="E800E8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lnSpc>
            <a:spcPts val="2600"/>
          </a:lnSpc>
          <a:defRPr sz="4000" b="1" dirty="0" smtClean="0">
            <a:solidFill>
              <a:schemeClr val="bg1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内容页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11016</TotalTime>
  <Words>361</Words>
  <Application>Microsoft Office PowerPoint</Application>
  <PresentationFormat>全屏显示(4:3)</PresentationFormat>
  <Paragraphs>86</Paragraphs>
  <Slides>13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封页+尾页​</vt:lpstr>
      <vt:lpstr>内容页-1</vt:lpstr>
      <vt:lpstr>寄生在腾讯下的黑色产业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打码产业链</vt:lpstr>
      <vt:lpstr>验证码策略的现状</vt:lpstr>
      <vt:lpstr>互联网欺诈</vt:lpstr>
      <vt:lpstr>互联网欺诈</vt:lpstr>
      <vt:lpstr>互联网欺诈</vt:lpstr>
      <vt:lpstr>其他产业链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pencilbi</cp:lastModifiedBy>
  <cp:revision>717</cp:revision>
  <dcterms:created xsi:type="dcterms:W3CDTF">2012-06-23T00:51:09Z</dcterms:created>
  <dcterms:modified xsi:type="dcterms:W3CDTF">2014-08-25T13:06:21Z</dcterms:modified>
</cp:coreProperties>
</file>